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media1.WAV" ContentType="audio/x-wav"/>
  <Override PartName="/ppt/notesSlides/notesSlide5.xml" ContentType="application/vnd.openxmlformats-officedocument.presentationml.notesSlide+xml"/>
  <Override PartName="/ppt/media/media2.WAV" ContentType="audio/x-wav"/>
  <Override PartName="/ppt/media/media3.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media4.WAV" ContentType="audio/x-wav"/>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media5.WAV" ContentType="audio/x-wav"/>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51" r:id="rId2"/>
    <p:sldId id="352" r:id="rId3"/>
    <p:sldId id="353" r:id="rId4"/>
    <p:sldId id="354" r:id="rId5"/>
    <p:sldId id="355" r:id="rId6"/>
    <p:sldId id="356" r:id="rId7"/>
    <p:sldId id="357" r:id="rId8"/>
    <p:sldId id="358" r:id="rId9"/>
    <p:sldId id="359" r:id="rId10"/>
    <p:sldId id="360" r:id="rId11"/>
    <p:sldId id="362" r:id="rId12"/>
    <p:sldId id="363" r:id="rId13"/>
    <p:sldId id="364" r:id="rId14"/>
    <p:sldId id="365" r:id="rId15"/>
    <p:sldId id="366" r:id="rId16"/>
    <p:sldId id="257" r:id="rId17"/>
    <p:sldId id="350" r:id="rId18"/>
    <p:sldId id="258" r:id="rId19"/>
    <p:sldId id="261" r:id="rId20"/>
    <p:sldId id="262" r:id="rId21"/>
    <p:sldId id="263" r:id="rId22"/>
    <p:sldId id="264" r:id="rId23"/>
    <p:sldId id="265" r:id="rId24"/>
    <p:sldId id="307" r:id="rId25"/>
    <p:sldId id="308" r:id="rId26"/>
    <p:sldId id="309" r:id="rId27"/>
    <p:sldId id="310" r:id="rId28"/>
    <p:sldId id="311" r:id="rId29"/>
    <p:sldId id="314" r:id="rId30"/>
    <p:sldId id="315" r:id="rId31"/>
    <p:sldId id="316" r:id="rId32"/>
    <p:sldId id="317" r:id="rId33"/>
    <p:sldId id="318" r:id="rId34"/>
    <p:sldId id="31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36" autoAdjust="0"/>
  </p:normalViewPr>
  <p:slideViewPr>
    <p:cSldViewPr snapToGrid="0" snapToObjects="1">
      <p:cViewPr varScale="1">
        <p:scale>
          <a:sx n="50" d="100"/>
          <a:sy n="50" d="100"/>
        </p:scale>
        <p:origin x="116" y="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82E92-C984-2447-952D-12EB2EECF9A1}" type="datetimeFigureOut">
              <a:rPr lang="en-US" smtClean="0"/>
              <a:t>7/1/2017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2EB76-90A9-0649-A47C-462EA7ED2CFC}" type="slidenum">
              <a:rPr lang="en-US" smtClean="0"/>
              <a:t>‹#›</a:t>
            </a:fld>
            <a:endParaRPr lang="en-US"/>
          </a:p>
        </p:txBody>
      </p:sp>
    </p:spTree>
    <p:extLst>
      <p:ext uri="{BB962C8B-B14F-4D97-AF65-F5344CB8AC3E}">
        <p14:creationId xmlns:p14="http://schemas.microsoft.com/office/powerpoint/2010/main" val="306555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s.nist.gov/ts/htdocs/200/202/ic1136a.ht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fds.goc/ora/inspect_ref/itg30.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92AB73E6-5FDB-4C65-BB0D-B36968D30865}" type="slidenum">
              <a:rPr lang="en-US"/>
              <a:pPr/>
              <a:t>1</a:t>
            </a:fld>
            <a:endParaRPr lang="en-US"/>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r>
              <a:rPr lang="en-US" b="1"/>
              <a:t>MANKIND IS INTERESTED IN UNDERSTANDING THE WORLD AROUND IT.</a:t>
            </a:r>
            <a:endParaRPr lang="en-US"/>
          </a:p>
          <a:p>
            <a:pPr eaLnBrk="1" hangingPunct="1"/>
            <a:r>
              <a:rPr lang="en-US"/>
              <a:t> </a:t>
            </a:r>
          </a:p>
          <a:p>
            <a:pPr eaLnBrk="1" hangingPunct="1"/>
            <a:r>
              <a:rPr lang="en-US"/>
              <a:t>There are many explanations offered for natural phenomena</a:t>
            </a:r>
          </a:p>
          <a:p>
            <a:pPr eaLnBrk="1" hangingPunct="1"/>
            <a:r>
              <a:rPr lang="en-US"/>
              <a:t>·       Some are “revealed truths” of a religious nature</a:t>
            </a:r>
          </a:p>
          <a:p>
            <a:pPr eaLnBrk="1" hangingPunct="1"/>
            <a:r>
              <a:rPr lang="en-US"/>
              <a:t>·       Some are more philosophical.  e.g. The ancient Greeks saw matter as composed of four elements, air, earth, fire, and water.</a:t>
            </a:r>
          </a:p>
          <a:p>
            <a:pPr eaLnBrk="1" hangingPunct="1"/>
            <a:r>
              <a:rPr lang="en-US"/>
              <a:t>·       “Science” is an organized way of investigating the world; it is imagination focused by the reality of experiments on the world around us.</a:t>
            </a:r>
          </a:p>
          <a:p>
            <a:pPr eaLnBrk="1" hangingPunct="1"/>
            <a:r>
              <a:rPr lang="en-US"/>
              <a:t> </a:t>
            </a:r>
          </a:p>
          <a:p>
            <a:pPr eaLnBrk="1" hangingPunct="1"/>
            <a:r>
              <a:rPr lang="en-US" b="1"/>
              <a:t>The heart of science is a belief in rules and laws of nature</a:t>
            </a:r>
            <a:r>
              <a:rPr lang="en-US"/>
              <a:t>; these rules can be uncovered objectively using the </a:t>
            </a:r>
            <a:r>
              <a:rPr lang="en-US" b="1"/>
              <a:t>SCIENTIFIC METHOD</a:t>
            </a:r>
            <a:r>
              <a:rPr lang="en-US"/>
              <a:t>.</a:t>
            </a:r>
          </a:p>
          <a:p>
            <a:pPr eaLnBrk="1" hangingPunct="1"/>
            <a:r>
              <a:rPr lang="en-US"/>
              <a:t>·       The method often begins with an observation.</a:t>
            </a:r>
          </a:p>
          <a:p>
            <a:pPr eaLnBrk="1" hangingPunct="1"/>
            <a:r>
              <a:rPr lang="en-US"/>
              <a:t>·       The observation may elicit an hypothesis (understanding) about the underlying rule of nature.</a:t>
            </a:r>
          </a:p>
          <a:p>
            <a:pPr eaLnBrk="1" hangingPunct="1"/>
            <a:r>
              <a:rPr lang="en-US"/>
              <a:t>·       </a:t>
            </a:r>
            <a:r>
              <a:rPr lang="en-US" b="1"/>
              <a:t>Controlled</a:t>
            </a:r>
            <a:r>
              <a:rPr lang="en-US"/>
              <a:t> experiments are carried out to elucidate the (mathematical) form of the natural rule. The work is </a:t>
            </a:r>
            <a:r>
              <a:rPr lang="en-US" b="1"/>
              <a:t>PUBLIC</a:t>
            </a:r>
            <a:r>
              <a:rPr lang="en-US"/>
              <a:t> and </a:t>
            </a:r>
            <a:r>
              <a:rPr lang="en-US" b="1"/>
              <a:t>REPRODUCIBLE</a:t>
            </a:r>
            <a:r>
              <a:rPr lang="en-US"/>
              <a:t>. A simple example is the solubility of a solute with temperature (right).</a:t>
            </a:r>
          </a:p>
          <a:p>
            <a:pPr eaLnBrk="1" hangingPunct="1"/>
            <a:r>
              <a:rPr lang="en-US"/>
              <a:t>·       Some science is, of necessity, observational—like astronomy</a:t>
            </a:r>
          </a:p>
          <a:p>
            <a:pPr eaLnBrk="1" hangingPunct="1"/>
            <a:r>
              <a:rPr lang="en-US"/>
              <a:t> </a:t>
            </a:r>
          </a:p>
          <a:p>
            <a:pPr eaLnBrk="1" hangingPunct="1"/>
            <a:r>
              <a:rPr lang="en-US"/>
              <a:t>Many experiments may give rise to a</a:t>
            </a:r>
            <a:r>
              <a:rPr lang="en-US" b="1"/>
              <a:t> LAW</a:t>
            </a:r>
            <a:r>
              <a:rPr lang="en-US"/>
              <a:t> of nature.  These are usually excellent approximations to natural phenomena.  An example is the law of mass action or the conservation of mass in ordinary chemical reactions.</a:t>
            </a:r>
          </a:p>
          <a:p>
            <a:pPr eaLnBrk="1" hangingPunct="1"/>
            <a:r>
              <a:rPr lang="en-US"/>
              <a:t> </a:t>
            </a:r>
          </a:p>
          <a:p>
            <a:pPr eaLnBrk="1" hangingPunct="1"/>
            <a:r>
              <a:rPr lang="en-US" b="1"/>
              <a:t>A THEORY of science is a MODEL of a portion of the natural world which includes all known laws and experimental results</a:t>
            </a:r>
            <a:r>
              <a:rPr lang="en-US"/>
              <a:t>.  The best models, or theories, make predictions about the world which can be experimentally tested to assure the power of the current theory.  A famous example is the discovery of the positron.</a:t>
            </a:r>
          </a:p>
          <a:p>
            <a:pPr eaLnBrk="1" hangingPunct="1"/>
            <a:r>
              <a:rPr lang="en-US"/>
              <a:t> </a:t>
            </a:r>
          </a:p>
          <a:p>
            <a:pPr eaLnBrk="1" hangingPunct="1"/>
            <a:r>
              <a:rPr lang="en-US"/>
              <a:t>·       In chemistry a famous theory is the </a:t>
            </a:r>
            <a:r>
              <a:rPr lang="en-US" b="1"/>
              <a:t>Atomic Theory</a:t>
            </a:r>
            <a:r>
              <a:rPr lang="en-US"/>
              <a:t> which describes matter as composed of atoms.  These have nuclei of protons and neutrons, and electron filled shells which account for chemical and some physical properties.  This theory works very well and makes the air, earth, fire, and water model seem quite crude.</a:t>
            </a:r>
          </a:p>
          <a:p>
            <a:pPr eaLnBrk="1" hangingPunct="1"/>
            <a:r>
              <a:rPr lang="en-US"/>
              <a:t>·       In physics the </a:t>
            </a:r>
            <a:r>
              <a:rPr lang="en-US" b="1"/>
              <a:t>Theory of Relativity</a:t>
            </a:r>
            <a:r>
              <a:rPr lang="en-US"/>
              <a:t> explains the behavior of matter and energy in space-time.  This astonishing “4D” model can be shown to be more correct than any 3D model.</a:t>
            </a:r>
          </a:p>
          <a:p>
            <a:pPr eaLnBrk="1" hangingPunct="1"/>
            <a:r>
              <a:rPr lang="en-US"/>
              <a:t>In biology the </a:t>
            </a:r>
            <a:r>
              <a:rPr lang="en-US" b="1"/>
              <a:t>Theory of Evolution</a:t>
            </a:r>
            <a:r>
              <a:rPr lang="en-US"/>
              <a:t> explains the nature of speciation and also rationalizes molecular structures which will be examined in Biochemistry.</a:t>
            </a:r>
          </a:p>
          <a:p>
            <a:pPr eaLnBrk="1" hangingPunct="1"/>
            <a:r>
              <a:rPr lang="en-US"/>
              <a:t> </a:t>
            </a:r>
          </a:p>
          <a:p>
            <a:pPr eaLnBrk="1" hangingPunct="1"/>
            <a:r>
              <a:rPr lang="en-US"/>
              <a:t>Science is not revealed truth but is the results of work by trained men and women, like us, working through the scientific method.  Most experimental details are correct, within experimental error, and interpretations are rigorously reviewed and likely to be basically correct.  Future work will modify these interpretations as new information emerges—change is often then </a:t>
            </a:r>
            <a:r>
              <a:rPr lang="en-US" b="1"/>
              <a:t>REVOLUTIONARY</a:t>
            </a:r>
            <a:r>
              <a:rPr lang="en-US"/>
              <a:t>. </a:t>
            </a:r>
          </a:p>
          <a:p>
            <a:pPr eaLnBrk="1" hangingPunct="1"/>
            <a:r>
              <a:rPr lang="en-US"/>
              <a:t>Science does a great job of explaining the world around us and allowing us to control large parts of it. It does not address issues of morality, politics, or esthetics. Religion, philosophy, the arts or therapy may be needed for guidance in these areas. </a:t>
            </a:r>
          </a:p>
          <a:p>
            <a:pPr eaLnBrk="1" hangingPunct="1"/>
            <a:endParaRPr lang="en-US"/>
          </a:p>
          <a:p>
            <a:pPr eaLnBrk="1" hangingPunct="1"/>
            <a:endParaRPr lang="en-US"/>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1C2BF1ED-2047-4111-AAC6-5598A2BC5D18}" type="slidenum">
              <a:rPr lang="en-US"/>
              <a:pPr/>
              <a:t>10</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pPr eaLnBrk="1" hangingPunct="1"/>
            <a:r>
              <a:rPr lang="en-US"/>
              <a:t>In performing activities and experiments, you make observations.   An </a:t>
            </a:r>
            <a:r>
              <a:rPr lang="en-US" i="1"/>
              <a:t>observation</a:t>
            </a:r>
            <a:r>
              <a:rPr lang="en-US"/>
              <a:t> is something you see.  </a:t>
            </a:r>
          </a:p>
          <a:p>
            <a:pPr eaLnBrk="1" hangingPunct="1"/>
            <a:r>
              <a:rPr lang="en-US"/>
              <a:t>There are times when you make judgments or decisions based on your observations.  </a:t>
            </a:r>
          </a:p>
          <a:p>
            <a:pPr eaLnBrk="1" hangingPunct="1"/>
            <a:r>
              <a:rPr lang="en-US"/>
              <a:t>These judgments or decisions are called inferences.  </a:t>
            </a:r>
            <a:r>
              <a:rPr lang="en-US" i="1"/>
              <a:t>Inferences</a:t>
            </a:r>
            <a:r>
              <a:rPr lang="en-US"/>
              <a:t> are logical conclusions based on your observations.</a:t>
            </a:r>
          </a:p>
          <a:p>
            <a:pPr eaLnBrk="1" hangingPunct="1"/>
            <a:endParaRPr lang="en-US"/>
          </a:p>
          <a:p>
            <a:pPr eaLnBrk="1" hangingPunct="1"/>
            <a:r>
              <a:rPr lang="en-US"/>
              <a:t>Look at the cartoon above.  </a:t>
            </a:r>
          </a:p>
          <a:p>
            <a:pPr eaLnBrk="1" hangingPunct="1"/>
            <a:r>
              <a:rPr lang="en-US"/>
              <a:t>Read the statement below the cartoon. </a:t>
            </a:r>
          </a:p>
          <a:p>
            <a:pPr eaLnBrk="1" hangingPunct="1"/>
            <a:r>
              <a:rPr lang="en-US"/>
              <a:t>Based on what you observe in the cartoon, decide if each statement is an </a:t>
            </a:r>
            <a:r>
              <a:rPr lang="en-US" u="sng"/>
              <a:t>observation</a:t>
            </a:r>
            <a:r>
              <a:rPr lang="en-US"/>
              <a:t> or </a:t>
            </a:r>
            <a:r>
              <a:rPr lang="en-US" u="sng"/>
              <a:t>inference</a:t>
            </a:r>
            <a:r>
              <a:rPr lang="en-US"/>
              <a:t>.  </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AFE7C231-73D8-417F-8945-38869DA4E6FD}" type="slidenum">
              <a:rPr lang="en-US"/>
              <a:pPr/>
              <a:t>11</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pPr eaLnBrk="1" hangingPunct="1"/>
            <a:r>
              <a:rPr lang="en-US"/>
              <a:t>Scientists prefer quantitative data over qualitative data.  It is easier to replicate and compare quantitative data.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7418ED74-4CE9-4E61-AEF6-6089EFAB1D15}" type="slidenum">
              <a:rPr lang="en-US"/>
              <a:pPr/>
              <a:t>12</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325FDBAA-7954-449C-804D-F52FD0322F58}" type="slidenum">
              <a:rPr lang="en-US"/>
              <a:pPr/>
              <a:t>13</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pPr eaLnBrk="1" hangingPunct="1"/>
            <a:r>
              <a:rPr lang="en-US"/>
              <a:t>You can distinguish between a theory and a law by asking the question:  </a:t>
            </a:r>
            <a:r>
              <a:rPr lang="en-US" b="1"/>
              <a:t>Is the proposal measurable?</a:t>
            </a:r>
          </a:p>
          <a:p>
            <a:pPr eaLnBrk="1" hangingPunct="1"/>
            <a:r>
              <a:rPr lang="en-US"/>
              <a:t>	Yes, the statement is a law.</a:t>
            </a:r>
          </a:p>
          <a:p>
            <a:pPr eaLnBrk="1" hangingPunct="1"/>
            <a:r>
              <a:rPr lang="en-US"/>
              <a:t>	No, it is a theory.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C2076BDD-4998-412B-82B0-DB08F6DDD7DD}" type="slidenum">
              <a:rPr lang="en-US"/>
              <a:pPr/>
              <a:t>14</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E90C851E-2F69-4D86-BE0E-BB64D36EB4D3}" type="slidenum">
              <a:rPr lang="en-US"/>
              <a:pPr/>
              <a:t>15</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noFill/>
        </p:spPr>
        <p:txBody>
          <a:bodyPr/>
          <a:lstStyle/>
          <a:p>
            <a:fld id="{489697DF-6CBB-4948-A4F3-8550EBDD2FE9}" type="slidenum">
              <a:rPr lang="en-US"/>
              <a:pPr/>
              <a:t>16</a:t>
            </a:fld>
            <a:endParaRPr lang="en-US"/>
          </a:p>
        </p:txBody>
      </p:sp>
      <p:sp>
        <p:nvSpPr>
          <p:cNvPr id="500739" name="Rectangle 2"/>
          <p:cNvSpPr>
            <a:spLocks noGrp="1" noRot="1" noChangeAspect="1" noChangeArrowheads="1" noTextEdit="1"/>
          </p:cNvSpPr>
          <p:nvPr>
            <p:ph type="sldImg"/>
          </p:nvPr>
        </p:nvSpPr>
        <p:spPr>
          <a:ln/>
        </p:spPr>
      </p:sp>
      <p:sp>
        <p:nvSpPr>
          <p:cNvPr id="500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D6D04D07-811A-4E04-9151-BCCBE54932C8}" type="slidenum">
              <a:rPr lang="en-US"/>
              <a:pPr/>
              <a:t>17</a:t>
            </a:fld>
            <a:endParaRPr lang="en-US"/>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p:spPr>
        <p:txBody>
          <a:bodyPr/>
          <a:lstStyle/>
          <a:p>
            <a:fld id="{A8EA909C-CC63-40EC-A633-2CB6EACB99F0}" type="slidenum">
              <a:rPr lang="en-US"/>
              <a:pPr/>
              <a:t>18</a:t>
            </a:fld>
            <a:endParaRPr lang="en-US"/>
          </a:p>
        </p:txBody>
      </p:sp>
      <p:sp>
        <p:nvSpPr>
          <p:cNvPr id="504835" name="Rectangle 2"/>
          <p:cNvSpPr>
            <a:spLocks noGrp="1" noRot="1" noChangeAspect="1" noChangeArrowheads="1" noTextEdit="1"/>
          </p:cNvSpPr>
          <p:nvPr>
            <p:ph type="sldImg"/>
          </p:nvPr>
        </p:nvSpPr>
        <p:spPr>
          <a:ln/>
        </p:spPr>
      </p:sp>
      <p:sp>
        <p:nvSpPr>
          <p:cNvPr id="504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p>
            <a:fld id="{DE89DD0E-5D44-4DEE-B448-5BB7089A8E80}" type="slidenum">
              <a:rPr lang="en-US"/>
              <a:pPr/>
              <a:t>19</a:t>
            </a:fld>
            <a:endParaRPr lang="en-US"/>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9BB5981C-289C-44CB-80B9-B450906E8CDF}" type="slidenum">
              <a:rPr lang="en-US"/>
              <a:pPr/>
              <a:t>2</a:t>
            </a:fld>
            <a:endParaRPr lang="en-US"/>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1279C144-7125-47C6-A44E-EF284FCFE18E}" type="slidenum">
              <a:rPr lang="en-US"/>
              <a:pPr/>
              <a:t>20</a:t>
            </a:fld>
            <a:endParaRPr lang="en-US"/>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75C28592-A7BD-4D20-9554-C96168049313}" type="slidenum">
              <a:rPr lang="en-US"/>
              <a:pPr/>
              <a:t>21</a:t>
            </a:fld>
            <a:endParaRPr lang="en-US"/>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DF0A0A3A-A9B9-4E8A-AF98-48C58E3C5FC4}" type="slidenum">
              <a:rPr lang="en-US"/>
              <a:pPr/>
              <a:t>22</a:t>
            </a:fld>
            <a:endParaRPr lang="en-US"/>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5513CDEB-48FB-4A5E-99CF-4256AEF2D62F}" type="slidenum">
              <a:rPr lang="en-US"/>
              <a:pPr/>
              <a:t>23</a:t>
            </a:fld>
            <a:endParaRPr lang="en-US"/>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r>
              <a:rPr lang="en-US"/>
              <a:t>Hopefully, students will realize this data makes no sense.  As temperature increase – the volume of a gas increases.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D656F16D-14EE-40A8-8B62-F177AA1AEF2B}" type="slidenum">
              <a:rPr lang="en-US"/>
              <a:pPr/>
              <a:t>24</a:t>
            </a:fld>
            <a:endParaRPr lang="en-US"/>
          </a:p>
        </p:txBody>
      </p:sp>
      <p:sp>
        <p:nvSpPr>
          <p:cNvPr id="583683" name="Rectangle 2"/>
          <p:cNvSpPr>
            <a:spLocks noGrp="1" noRot="1" noChangeAspect="1" noChangeArrowheads="1" noTextEdit="1"/>
          </p:cNvSpPr>
          <p:nvPr>
            <p:ph type="sldImg"/>
          </p:nvPr>
        </p:nvSpPr>
        <p:spPr>
          <a:ln/>
        </p:spPr>
      </p:sp>
      <p:sp>
        <p:nvSpPr>
          <p:cNvPr id="583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p:spPr>
        <p:txBody>
          <a:bodyPr/>
          <a:lstStyle/>
          <a:p>
            <a:fld id="{C0FDA74D-F4B4-4D70-A93E-EF09FD13888F}" type="slidenum">
              <a:rPr lang="en-US"/>
              <a:pPr/>
              <a:t>25</a:t>
            </a:fld>
            <a:endParaRPr lang="en-US"/>
          </a:p>
        </p:txBody>
      </p:sp>
      <p:sp>
        <p:nvSpPr>
          <p:cNvPr id="584707" name="Rectangle 2"/>
          <p:cNvSpPr>
            <a:spLocks noGrp="1" noRot="1" noChangeAspect="1" noChangeArrowheads="1" noTextEdit="1"/>
          </p:cNvSpPr>
          <p:nvPr>
            <p:ph type="sldImg"/>
          </p:nvPr>
        </p:nvSpPr>
        <p:spPr>
          <a:ln/>
        </p:spPr>
      </p:sp>
      <p:sp>
        <p:nvSpPr>
          <p:cNvPr id="584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p>
            <a:fld id="{B8F3FA46-2167-4BFB-8C44-5B19E73D4979}" type="slidenum">
              <a:rPr lang="en-US"/>
              <a:pPr/>
              <a:t>26</a:t>
            </a:fld>
            <a:endParaRPr lang="en-US"/>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p>
            <a:fld id="{A60E93FA-698B-4973-91E0-E9D3F2170432}" type="slidenum">
              <a:rPr lang="en-US"/>
              <a:pPr/>
              <a:t>27</a:t>
            </a:fld>
            <a:endParaRPr lang="en-US"/>
          </a:p>
        </p:txBody>
      </p:sp>
      <p:sp>
        <p:nvSpPr>
          <p:cNvPr id="586755" name="Rectangle 2"/>
          <p:cNvSpPr>
            <a:spLocks noGrp="1" noRot="1" noChangeAspect="1" noChangeArrowheads="1" noTextEdit="1"/>
          </p:cNvSpPr>
          <p:nvPr>
            <p:ph type="sldImg"/>
          </p:nvPr>
        </p:nvSpPr>
        <p:spPr>
          <a:ln/>
        </p:spPr>
      </p:sp>
      <p:sp>
        <p:nvSpPr>
          <p:cNvPr id="586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AA70E65C-3684-4F7E-95DA-07DC8052DEE4}" type="slidenum">
              <a:rPr lang="en-US"/>
              <a:pPr/>
              <a:t>28</a:t>
            </a:fld>
            <a:endParaRPr lang="en-US"/>
          </a:p>
        </p:txBody>
      </p:sp>
      <p:sp>
        <p:nvSpPr>
          <p:cNvPr id="587779" name="Rectangle 2"/>
          <p:cNvSpPr>
            <a:spLocks noGrp="1" noRot="1" noChangeAspect="1" noChangeArrowheads="1" noTextEdit="1"/>
          </p:cNvSpPr>
          <p:nvPr>
            <p:ph type="sldImg"/>
          </p:nvPr>
        </p:nvSpPr>
        <p:spPr>
          <a:ln/>
        </p:spPr>
      </p:sp>
      <p:sp>
        <p:nvSpPr>
          <p:cNvPr id="587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1FFF7247-039C-45E7-B81C-0A8617F872A6}" type="slidenum">
              <a:rPr lang="en-US"/>
              <a:pPr/>
              <a:t>29</a:t>
            </a:fld>
            <a:endParaRPr lang="en-US"/>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noFill/>
          <a:ln/>
        </p:spPr>
        <p:txBody>
          <a:bodyPr/>
          <a:lstStyle/>
          <a:p>
            <a:pPr eaLnBrk="1" hangingPunct="1"/>
            <a:r>
              <a:rPr lang="en-US"/>
              <a:t>http://neatorama.cachefly.net/images/2007-01/metric-system-cartoon.gif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AB0CCAC0-07B9-4675-A846-F8D0867366B8}" type="slidenum">
              <a:rPr lang="en-US"/>
              <a:pPr/>
              <a:t>3</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r>
              <a:rPr lang="en-US"/>
              <a:t>Pure science is often what is done at universities and colleges.  The basic </a:t>
            </a:r>
            <a:r>
              <a:rPr lang="en-US" i="1"/>
              <a:t>understanding of why and how things work and react</a:t>
            </a:r>
            <a:r>
              <a:rPr lang="en-US"/>
              <a:t> as they do are discovered.  The goal in pure science is NOT to make money – but to understand.  Industry often funds research at universities in hopes of taking what is learned to make a marketable product and to make money.  This synergistic relationship between the business community and academia is beneficial to both parties.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p>
            <a:fld id="{B630BBDC-FC12-4A4B-BF06-861BB7469BCB}" type="slidenum">
              <a:rPr lang="en-US"/>
              <a:pPr/>
              <a:t>30</a:t>
            </a:fld>
            <a:endParaRPr lang="en-US"/>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p>
            <a:fld id="{0D19DA37-6BB5-46D7-9362-87B85955AD4C}" type="slidenum">
              <a:rPr lang="en-US"/>
              <a:pPr/>
              <a:t>31</a:t>
            </a:fld>
            <a:endParaRPr lang="en-US"/>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a:ln/>
        </p:spPr>
        <p:txBody>
          <a:bodyPr/>
          <a:lstStyle/>
          <a:p>
            <a:pPr eaLnBrk="1" hangingPunct="1"/>
            <a:r>
              <a:rPr lang="en-US"/>
              <a:t>ONLY 3 countries still use the English system of measurement.  (England is not one of them!)  </a:t>
            </a:r>
          </a:p>
          <a:p>
            <a:pPr eaLnBrk="1" hangingPunct="1"/>
            <a:r>
              <a:rPr lang="en-US"/>
              <a:t>     Myanmar (Burma), Liberia, and United States of America</a:t>
            </a:r>
          </a:p>
          <a:p>
            <a:pPr eaLnBrk="1" hangingPunct="1"/>
            <a:endParaRPr lang="en-US"/>
          </a:p>
          <a:p>
            <a:pPr eaLnBrk="1" hangingPunct="1"/>
            <a:r>
              <a:rPr lang="en-US"/>
              <a:t>http://upload.wikimedia.org/wikipedia/commons/thumb/1/17/Metric_system.png/800px-Metric_system.png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33ACE594-4903-4EC1-ACB1-40C58D0404FB}" type="slidenum">
              <a:rPr lang="en-US"/>
              <a:pPr/>
              <a:t>32</a:t>
            </a:fld>
            <a:endParaRPr lang="en-US"/>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a:ln/>
        </p:spPr>
        <p:txBody>
          <a:bodyPr/>
          <a:lstStyle/>
          <a:p>
            <a:pPr eaLnBrk="1" hangingPunct="1"/>
            <a:r>
              <a:rPr lang="en-US"/>
              <a:t>Note the SI (system international system) differs from the metric system.  The base unit for mass in the SI system is kilogram.</a:t>
            </a:r>
          </a:p>
          <a:p>
            <a:pPr eaLnBrk="1" hangingPunct="1"/>
            <a:endParaRPr lang="en-US"/>
          </a:p>
          <a:p>
            <a:pPr eaLnBrk="1" hangingPunct="1"/>
            <a:r>
              <a:rPr lang="en-US"/>
              <a:t>SI system adopted in 1954. </a:t>
            </a:r>
            <a:br>
              <a:rPr lang="en-US"/>
            </a:br>
            <a:endParaRPr lang="en-US"/>
          </a:p>
          <a:p>
            <a:pPr eaLnBrk="1" hangingPunct="1"/>
            <a:r>
              <a:rPr lang="en-US"/>
              <a:t>1 second = time for 9 192 631 770 oscillations of Cs-133 excitation band radiation </a:t>
            </a:r>
          </a:p>
          <a:p>
            <a:pPr eaLnBrk="1" hangingPunct="1"/>
            <a:r>
              <a:rPr lang="en-US"/>
              <a:t>1 meter = distance light travels in 1/299 792 458 of a second </a:t>
            </a:r>
          </a:p>
          <a:p>
            <a:pPr eaLnBrk="1" hangingPunct="1"/>
            <a:r>
              <a:rPr lang="en-US"/>
              <a:t>1 kilogram = weight of a standard Pt/Ir cylinder </a:t>
            </a:r>
          </a:p>
          <a:p>
            <a:pPr eaLnBrk="1" hangingPunct="1"/>
            <a:r>
              <a:rPr lang="en-US"/>
              <a:t>(US copy in Gaithersburg); (still artifact-based unit) </a:t>
            </a:r>
          </a:p>
          <a:p>
            <a:pPr eaLnBrk="1" hangingPunct="1"/>
            <a:endParaRPr lang="en-US"/>
          </a:p>
          <a:p>
            <a:pPr eaLnBrk="1" hangingPunct="1"/>
            <a:r>
              <a:rPr lang="en-US" b="1"/>
              <a:t>English translation of the Magna Carta</a:t>
            </a:r>
            <a:br>
              <a:rPr lang="en-US" b="1"/>
            </a:br>
            <a:r>
              <a:rPr lang="en-US"/>
              <a:t>Henry, by the grace of god, king of England, lord of Ireland, duke of Normandy, Aquitaine and count of Anjou, to the archbishops, bishops, abbots, priors, earls, barons, sheriffs, stewards, servants and to all his bailiffs and faithful subjects who shall look at the present charter, greeting.</a:t>
            </a:r>
            <a:br>
              <a:rPr lang="en-US"/>
            </a:br>
            <a:br>
              <a:rPr lang="en-US"/>
            </a:br>
            <a:r>
              <a:rPr lang="en-US"/>
              <a:t>Know that we, out of reverence for God and for the salvation of our soul and the souls of our ancestors and successors, for the exaltation of holy church and the reform of our realm have, of our own spontaneous goodwill, given and granted to the archbishops, bishops abbots, priors, earls, barons and all of our realm these liberties written below to be held in our kingdom of England for ever.</a:t>
            </a:r>
            <a:br>
              <a:rPr lang="en-US"/>
            </a:br>
            <a:br>
              <a:rPr lang="en-US"/>
            </a:br>
            <a:r>
              <a:rPr lang="en-US"/>
              <a:t>(1) In the first place we have granted to God, and by this our present charter confirmed for us and our heirs forever, that the English church shall be free and shall have all its rights undiminished and its liberties unimpaired. We have also granted to all free men of our kingdom, for ourselves and our heirs for ever, all the liberties written below to be had and held by them and their heirs of us and our heirs for ever.(2) If any of our earls or barons or others holding of us in chief by knight service dies, and at this death his heir be of full age and owe relief he shall have his inheritance on payment of the old relief, namely the heir or heirs of an earl £100 for a whole earl's barony, the heir or heirs of a baron £100 for a whole barony, the heir or heirs of a knight 100s, at most, for a whole knight's fee; and he who owes less shall give less according to the ancient usage of fiefs.(3) If, however, the heir of any such be under age, his lord shall not have wardship of him, nor of his land, before he has received his homage; and after being a ward such an heir shall have his inheritance when he comes of age, that is of twenty-one years, without paying relief and without making fine, so however, that if he is made a knight while still under age, the land nevertheless shall remain the wardship of his lords for the full term.(4) The guardian of the land of such an heir who is under age shall take from the land of the heir no more than reasonable revenues,reasonable customary dues and reasonable services, and that without destruction and waste of men and goods; and if we commit the wardship of the land of any such to a sheriff, or to any other who is answerable to us for the revenues of that land, and he destroys or wastes what he has wardship of, we will take compensation from him and the land shall be committed to two lawful and discreet men of that fief, who shall be answerable for the revenues to us or to him to whom we have assigned them; and if we give or sell to anyone the wardship of any such land and he causes destruction or waste therein, he shall lose that wardship and it shall be transferred to two lawful and discreet men of that fief, who shall similarly be answerable to us as is aforesaid.(5) Moreover, so long as he has the wardship of the land, the guardian shall keep in repair the houses, parks, preserves, ponds, mills, and other things pertaining to the land out of the revenues from it; and he shall restore to the heir when he comes of age his land fully stocked with ploughs and all other things in at least the measure he received. All these things shall be observed in the case of wardships of vacant archbishoprics, bishoprics, abbeys, priories, churches and dignities that pertain to us except that wardships of this kind may not be sold.(6) Heirs shall be married without disparagement.(7) A widow shall have her marriage portion and inheritance forthwith and without any difficulty after the death of her husband, nor shall she pay anything to have her dower or her marriage portion or the inheritance which she and her husband held on the day of her husband's death; and she may remain in the chief house of her husband for forty days after his death, within which time her dower shall be assigned to her, unless it has already been assigned to her or unless the house is a castle; and if she leaves the castle, a suitable house shall be immediately provided for her in which she can stay honourably until her dower is assigned to her in accordance with what is aforesaid, and she shall have meanwhile her reasonable estover of common. There shall be assigned to her for her dower a third of all her husband's land which was his in his lifetime, unless a smaller share was given her at the church door. No widow shall be forced to marry so long as she wishes to live without a husband, provided that she gives security not to marry without our consent if she holds of us, or without the consent of her lord if she holds of another.(8) We or our bailiffs will not seize for any debt any land or rent, so long as the available chattels of the debtor are sufficient to repay the debt and the debtor himself is prepared to have it paid therefrom; nor will those who have gone surety for the debtors be distrained so long as the principal debtor is himself able to pay the debt; and if the principal debtor fails to pay the debt, having nothing wherewith to pay it or is able but unwilling to pay, then shall the sureties answer for the debt; and they shall, if they wish, have the lands and rents of the debtor until they are reimbursed for the debt which they have paid for him, unless the principal debtor can show that he has discharged his obligation in the matter to the said sureties.(9) The city of London shall have all its ancient liberties and free customs. Furthermore, we will and grant that all other cities, boroughs and towns, the barons of the Cinque Ports, and all ports shall have all their liberties and free customs.(10) No one shall be compelled to do greater service for a knight's fee or for any other free holding than is due from it.(11) Common pleas shall not follow our court, but shall be held in some fixed place.(12) Recognitions of novel disseisin and of mort d'ancestor shall not be held elsewhere than in the counties to which they relate, and in this manner - we, or, if we should be out of the realm, our chief justiciar, will send justices through each county once a year, who with knights of the counties shall hold the said assizes in the counties and those which cannot on that visit be determined in the county to which they relate by the said justices sent to hold the said assizes shall be determined by them elsewhere on their circuit, and those which cannot be determined by them because of difficulty over certain articles shall be referred to our justices of the bench and determined there.(13) Assizes of darrein presentment shall always be held before the justices of the bench and determined there.(14) A free man shall not be amerced for a trivial offence except in accordance with the degree of the offence and for a grave offence in accordance with its gravity, yet saving his way of living; and a merchant in the same way, saving his means of livelihood; if he has fallen into our mercy: and none of the aforesaid amercements shall be imposed except by the oath of good and law-worthy men of the neighbourhood. Earls and Barons shall not be amerced except by their peers and only in accordance with the degree of the offence. No ecclesiastical person shall be amerced according to the amount of his benefice but in accordance with his lay holding and in accordance with the degree of the offence.(15) No vill or individual shall be compelled to make bridges at river banks, except one who from of old is legally bound to do so.(16) No river bank shall henceforth be made a preserve, except those which were preserves in the time of King Henry, our grandfather, in the same places and for the same periods as they used to be in his day.(17) No sheriff, constable, coroners, or others of our bailiffs shall hold pleas of our crown.(18) If anyone holding a lay fief of us dies and our sheriff or bailiff shows our letters patent of summons for a debt that the deceased owed us, it shall be lawful for our sheriff or bailiff to attach and make a list of chattels of the deceased found upon the lay fief to the value of that debt under the supervision of law-worthy men, provided that none of the chattels shall be removed until the debt which is manifest has been paid to us in full; and the residue shall be left to the executors for carrying out the will of the deceased. And if nothing is owing to us from him, all the chattels shall accrue to the deceased, saving to his wife and his children their reasonable shares.(19) No constable or bailiff shall take the corn or other chattels of anyone who is not of the vill where the castle is situated unless he pays on the spot in cash for them or can delay payment by arrangement with the seller; if the seller is of that vill he shall pay within forty days.(20) No constable shall compel any knight to give money instead of castle-guard if he is not willing to do it himself; and if we lead or send him on military service, he shall be excused guard in respect of the fief for which he did service in the army in proportion to the time that because of us he has been on service. (21) No sheriff, or bailiff of ours or other person shall take anyone's horses or carts for transport work unless he pays for them at the old-established rates, namely at ten pence a day for a cart with two horses and fourteen pence a day for a cart with three horses. No demesne cart of any ecclesiastical person or knight or of any lady shall be taken by the aforesaid bailiffs. Neither we nor our bailiffs nor others will take, for castles or other works of ours, timber which is not ours, except with the agreement of him whose timber it is.(22) We will not hold for more than a year and a day the lands of those convicted of felony, and then the lands shall be handed over to the lords of the fiefs.(23) Henceforth all fish-weirs shall be cleared completely from the Thames and the Medway and throughout all England, except along the sea coast.(24) The writ called Praecipe shall not in future be issued to anyone in respect of any holding whereby a free man may lose his court.(25) Let there be one measure for wine throughout our kingdom, and one measure for ale, and one measure for corn, namely 'the London quarter'; and one width for cloths whether dyed, russet or halberget, namely two ells within the selvedges. Let it be the same with weights as with measures.(26) Nothing shall be given in future for the writ of inquisition by him who seeks an inquisition of life or limb: instead, it shall be granted free of charge and not refused.(27) If anyone holds of us by fee-farm, by socage, or by burgage, and holds land of another by knight service, we will not, by reason of that fee-farm, socage or burgage, have the wardship of his heir or of land of his that is of the fief of the other; nor will we have custody of the fee-farm, socage or burgage, unless such fee-farm owes knight service. We will not have custody of anyone's heir or land which he holds of another by knight service by reason of any petty serjeanty which he holds of us by the service of rendering to us knives or arrows or the like.(28) No bailiff shall in future put anyone to manifest trial or to oath upon his own bare word without reliable witnesses produced for this purpose.(29) No free man shall in future be arrested or imprisoned or disseised of his freehold, liberties or free customs, or outlawed or exiled or victimised in any other way, neither will we attack him or send anyone to attack him, except by the lawful judgement of his peers or by the law of the land. To no one will we sell, to no one will we refuse or delay right of justice.(30) All merchants, unless they have been publicly prohibited beforehand, shall be able to go out of and come into England safely and securely and stay and travel throughout England, as well by land as by water, for buying and selling by the ancient and right customs free from all evil tolls, except in time of war and if they are of the land that is at war with us. And if such are found in our land at the beginning of a war, they shall be attached without injury to their persons or goods, until we, or our chief justiciar, know how merchants of our land are treated who were found in the land at war with us when war broke out; and if ours are safe there, the others shall be safe in our land.(31) If anyone who holds of some escheat such as the honour of Wallingford, Boulogne, Nottingham, Lancaster, or of other escheats which are in our hands and are baronies dies, his heir shall give no other relief and do no other service to us than he would have done to the baron if that had been in the baron's hand; and we will hold it in the same manner in which the baron held it. Nor will we by reason of such a barony or escheat have any escheat held in chief of us elsewhere. (32) No free man shall henceforth give or sell to anyone more of his land than will leave enough for the full service due from the fief to be rendered to the lord of the fief.(33) All patrons of abbeys who have charters of advowson of the kings of England or ancient tenure or possession shall have the custody of them during vacancies, as they ought to have and as is made clear above.(34) No one shall be arrested or imprisoned upon the appeal of a woman for the death of anyone except her husband.(35) No county shall in future be held more often than once a month and where a greater interval has been customary let it be greater. Nor shall any sheriff or bailiff make his tourn through the hundred save twice a year (and then only in the due and accustomed place), that is to say, once after Easter and again after Michaelmas. And view of frankpledge shall be held then at the Michaelmas term without interference, that is to say, so that each has his liberties which he had and was accustomed to have in the time of King Henry our grandfather or which he has since acquired. View of frankpledge shall be held in this manner, namely, that our peace be kept, that a thing be kept full as it used to be, and that the sheriff shall not look for opportunities for exactions but be satisfied with what a sheriff used to get from holding his view in the time of King Henry our grandfather.(36) It shall not in future be lawful for anyone to give land of his to any religious house in such a way that he gets it back again as a tenant of that house. Nor shall it be lawful for any religious house to receive anyone's land to hand it back to him as a tenant. And if in future anyone does give land of his in this way to any religious house and he is convicted of it, his gift shall be utterly quashed and the land shall be forfeit to the lord of the fief concerned.(37) Scutage shall be taken in future as it used to be taken in the time of King Henry our grandfather. And let there be saved to archbishops, bishops, abbots, priors, Templars, Hospitallers, earls, barons and all other persons, ecclesiastical and secular, the liberties and free customs they had previously. All these aforesaid customs and liberties which we have granted to be observed in our kingdom as far as it pertains to us towards our men, all of our kingdom, clerks as well as laymen, shall observe as far as it pertains to them towards their men. In return for this grant and gift of these liberties and of the other liberties contained in our charter on the liberties of the forest, the archbishops, bishops, abbots, priors, earls, barons, knights, freeholders and all of our realm have given us a fifteenth part of all their movables. We have also granted to them for us and our heirs that neither we nor our heirs will procure anything whereby the liberties contained in this charter shall be infringed or weakened; and if anything contrary to this procured from anyone, it shall avail nothing and be held for nought, these being witness: the Lord S archbishop of Canterbury, E of London, J of Bath, P of Winchester, H of Lincoln, R of Salisbury, B of Rochester, W of Worcester, J of Ely, H of Hereford, R of Chichester, and W of Exeter, bishops; the abbot of St Albans, the abbot of Bury St Edmunds, the abbot of Battle, the abbot of St Augustine's Canterbury, the abbot of Evesham, the abbot of Westminster, the abbot of Peterborough, the abbot of Reading, the abbot of Abingdon, the abbot of Malmesbury, the abbot of Winchcombe, the abbot of Hyde, the abbot of Chertsey, the abbot of Sherborne, the abbot of Cerne, the abbot of Abbotsbury, the abbot of Milton, the abbot of Selby, the abbot of Whitby, the abbot of Cirencester, H de Burgh the justiciar, R earl of Chester and Lincoln, W earl of Salisbury, W earl of Warenne, G de Clare earl of Gloucester and Hertford, W de Ferrers earl of Derby, W de Mandeville earl of Essex, H le Bigod earl of Norfolk, W count of Aumale, H earl of Hereford, John the constable of Chester, Robert de Ros, Robert fitz Walter, Robert de Vipont, William Brewer, Richard de Munfichet, Peter fitz Herbert, Matthew fitz Herbert, William de Aubeney, Robert Grelley, Reginald de Braose, John of Monmouth, John fitz Alan, Hugh de Mortimer, Walter de Beauchamp, William of St John, Peter de Maulay, Brian de Lisle, Thomas of Moulton, Richard de Argentein, Geoffrey de Neville, William Mauduit, John de Balun. Given at Westminster on the eleventh day of February in the ninth year of our reign. </a:t>
            </a:r>
          </a:p>
          <a:p>
            <a:pPr eaLnBrk="1" hangingPunct="1"/>
            <a:r>
              <a:rPr lang="en-US"/>
              <a:t> </a:t>
            </a:r>
            <a:r>
              <a:rPr lang="en-US" b="1"/>
              <a:t>Translation from</a:t>
            </a:r>
            <a:r>
              <a:rPr lang="en-US" b="1" i="1"/>
              <a:t> English Historical Documents 1189-1327, </a:t>
            </a:r>
            <a:r>
              <a:rPr lang="en-US" b="1"/>
              <a:t>ed. H Rothwell, Eyre &amp; Spottiswoode, London, 1975 (pp. 341-6), reproduced by courtesy of Taylor &amp; Francis</a:t>
            </a:r>
            <a:endParaRPr lang="en-US"/>
          </a:p>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p>
            <a:fld id="{40626B89-ED38-40B6-AD10-7D018F18AB10}" type="slidenum">
              <a:rPr lang="en-US"/>
              <a:pPr/>
              <a:t>33</a:t>
            </a:fld>
            <a:endParaRPr lang="en-US"/>
          </a:p>
        </p:txBody>
      </p:sp>
      <p:sp>
        <p:nvSpPr>
          <p:cNvPr id="599043" name="Rectangle 2"/>
          <p:cNvSpPr>
            <a:spLocks noGrp="1" noRot="1" noChangeAspect="1" noChangeArrowheads="1" noTextEdit="1"/>
          </p:cNvSpPr>
          <p:nvPr>
            <p:ph type="sldImg"/>
          </p:nvPr>
        </p:nvSpPr>
        <p:spPr>
          <a:ln/>
        </p:spPr>
      </p:sp>
      <p:sp>
        <p:nvSpPr>
          <p:cNvPr id="599044" name="Rectangle 3"/>
          <p:cNvSpPr>
            <a:spLocks noGrp="1" noChangeArrowheads="1"/>
          </p:cNvSpPr>
          <p:nvPr>
            <p:ph type="body" idx="1"/>
          </p:nvPr>
        </p:nvSpPr>
        <p:spPr>
          <a:noFill/>
          <a:ln/>
        </p:spPr>
        <p:txBody>
          <a:bodyPr/>
          <a:lstStyle/>
          <a:p>
            <a:pPr marL="228600" indent="-228600" eaLnBrk="1" hangingPunct="1"/>
            <a:r>
              <a:rPr lang="en-US" b="1">
                <a:latin typeface="Arial" charset="0"/>
              </a:rPr>
              <a:t>Internet Access to the National Institute of Standards and Technology</a:t>
            </a:r>
          </a:p>
          <a:p>
            <a:pPr marL="228600" indent="-228600" eaLnBrk="1" hangingPunct="1"/>
            <a:r>
              <a:rPr lang="en-US">
                <a:latin typeface="Arial" charset="0"/>
                <a:cs typeface="Times New Roman" pitchFamily="18" charset="0"/>
              </a:rPr>
              <a:t>“To be or not to be”:  the English or the Metric system</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The English system of measurement used today in the United States originated in the decrees of English monarchs.  The French Revolution produced the overthrow of the French monarchy and in 1799 it also led to the creation of the set of weights and measures we call the metric system.  The metric system was legalized for use in the United States in 1866 along with the traditional English system.  Today the only countries in the world that do not use the metric system are the United States of America, Liberia and Myanamar.</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b="1">
                <a:latin typeface="Arial" charset="0"/>
              </a:rPr>
              <a:t>United States government policy toward the Metric System</a:t>
            </a:r>
          </a:p>
          <a:p>
            <a:pPr marL="228600" indent="-228600" eaLnBrk="1" hangingPunct="1"/>
            <a:r>
              <a:rPr lang="en-US">
                <a:latin typeface="Arial" charset="0"/>
                <a:cs typeface="Times New Roman" pitchFamily="18" charset="0"/>
              </a:rPr>
              <a:t>This part is to access the following URLs for the National Institute of Standards and Technology, NIST, and review the evolution of the relationship between the United States and the Metric System.  You can answer the first question after reviewing this NIST page.</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algn="ctr" eaLnBrk="1" hangingPunct="1"/>
            <a:r>
              <a:rPr lang="en-US" b="1">
                <a:latin typeface="Arial" charset="0"/>
                <a:cs typeface="Times New Roman" pitchFamily="18" charset="0"/>
                <a:hlinkClick r:id="rId3"/>
              </a:rPr>
              <a:t>http://ts.nist.gov/ts/htdocs/200/202/ic1136a.htm</a:t>
            </a:r>
            <a:endParaRPr lang="en-US">
              <a:cs typeface="Times New Roman" pitchFamily="18" charset="0"/>
            </a:endParaRPr>
          </a:p>
          <a:p>
            <a:pPr marL="228600" indent="-228600" algn="ctr" eaLnBrk="1" hangingPunct="1"/>
            <a:r>
              <a:rPr lang="en-US" b="1">
                <a:latin typeface="Arial" charset="0"/>
                <a:cs typeface="Times New Roman" pitchFamily="18" charset="0"/>
              </a:rPr>
              <a:t> </a:t>
            </a:r>
            <a:endParaRPr lang="en-US">
              <a:cs typeface="Times New Roman" pitchFamily="18" charset="0"/>
            </a:endParaRPr>
          </a:p>
          <a:p>
            <a:pPr marL="228600" indent="-228600" eaLnBrk="1" hangingPunct="1">
              <a:buFontTx/>
              <a:buAutoNum type="arabicPeriod"/>
            </a:pPr>
            <a:r>
              <a:rPr lang="en-US">
                <a:latin typeface="Arial" charset="0"/>
              </a:rPr>
              <a:t>What was the year when the United States signed the “Treaty of the Meter”?</a:t>
            </a:r>
            <a:endParaRPr lang="en-US"/>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buFontTx/>
              <a:buAutoNum type="arabicPeriod" startAt="2"/>
            </a:pPr>
            <a:r>
              <a:rPr lang="en-US">
                <a:latin typeface="Arial" charset="0"/>
              </a:rPr>
              <a:t>Access this FDA page to answer the following question.</a:t>
            </a:r>
            <a:endParaRPr lang="en-US"/>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algn="ctr" eaLnBrk="1" hangingPunct="1"/>
            <a:r>
              <a:rPr lang="en-US" b="1">
                <a:latin typeface="Arial" charset="0"/>
                <a:cs typeface="Times New Roman" pitchFamily="18" charset="0"/>
                <a:hlinkClick r:id="rId4"/>
              </a:rPr>
              <a:t>http://www.fds.goc/ora/inspect_ref/itg30.html</a:t>
            </a:r>
            <a:endParaRPr lang="en-US">
              <a:cs typeface="Times New Roman" pitchFamily="18" charset="0"/>
            </a:endParaRPr>
          </a:p>
          <a:p>
            <a:pPr marL="228600" indent="-228600" algn="ctr" eaLnBrk="1" hangingPunct="1"/>
            <a:r>
              <a:rPr lang="en-US" b="1">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What does the term “Both timeless and toothless” have to do with the Metric Conversions Act of 1975?  In your opinion does this influence the pace of metrification in the United States?</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b="1">
                <a:latin typeface="Arial" charset="0"/>
              </a:rPr>
              <a:t>							Name ____________________ Hr ____</a:t>
            </a:r>
          </a:p>
          <a:p>
            <a:pPr marL="228600" indent="-228600" eaLnBrk="1" hangingPunct="1"/>
            <a:r>
              <a:rPr lang="en-US" b="1">
                <a:latin typeface="Arial" charset="0"/>
              </a:rPr>
              <a:t> </a:t>
            </a:r>
          </a:p>
          <a:p>
            <a:pPr marL="228600" indent="-228600" eaLnBrk="1" hangingPunct="1"/>
            <a:r>
              <a:rPr lang="en-US" b="1">
                <a:latin typeface="Arial" charset="0"/>
              </a:rPr>
              <a:t>Internet Access to the National Institute of Standards and Technology</a:t>
            </a:r>
          </a:p>
          <a:p>
            <a:pPr marL="228600" indent="-228600" eaLnBrk="1" hangingPunct="1"/>
            <a:r>
              <a:rPr lang="en-US">
                <a:latin typeface="Arial" charset="0"/>
                <a:cs typeface="Times New Roman" pitchFamily="18" charset="0"/>
              </a:rPr>
              <a:t>“To be or not to be”:  the English or the Metric system</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Another part of your assignment is to write a brief argument on the back of this page for adopting the metric system and replacing the English system.  Lastly you are to write an argument for continuing the current pattern of using two systems.</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buFontTx/>
              <a:buAutoNum type="arabicPeriod" startAt="3"/>
            </a:pPr>
            <a:r>
              <a:rPr lang="en-US">
                <a:latin typeface="Arial" charset="0"/>
              </a:rPr>
              <a:t>Argument for adopting the Metric system and dropping the English system.</a:t>
            </a:r>
            <a:endParaRPr lang="en-US"/>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 </a:t>
            </a:r>
            <a:endParaRPr lang="en-US">
              <a:cs typeface="Times New Roman" pitchFamily="18" charset="0"/>
            </a:endParaRPr>
          </a:p>
          <a:p>
            <a:pPr marL="228600" indent="-228600" eaLnBrk="1" hangingPunct="1"/>
            <a:r>
              <a:rPr lang="en-US">
                <a:latin typeface="Arial" charset="0"/>
                <a:cs typeface="Times New Roman" pitchFamily="18" charset="0"/>
              </a:rPr>
              <a:t>Argument for retaining both the English system and the Metric system</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p>
            <a:fld id="{80CD737C-2FF0-423F-A1A6-63C949862152}" type="slidenum">
              <a:rPr lang="en-US"/>
              <a:pPr/>
              <a:t>34</a:t>
            </a:fld>
            <a:endParaRPr lang="en-US"/>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1649A2C9-E0F6-4EA4-8719-62D60B53B72C}" type="slidenum">
              <a:rPr lang="en-US"/>
              <a:pPr/>
              <a:t>4</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pPr algn="ctr" eaLnBrk="1" hangingPunct="1"/>
            <a:r>
              <a:rPr lang="en-US">
                <a:latin typeface="Arial" charset="0"/>
              </a:rPr>
              <a:t>APPLIED SCIENCE</a:t>
            </a:r>
          </a:p>
          <a:p>
            <a:pPr algn="ctr" eaLnBrk="1" hangingPunct="1"/>
            <a:endParaRPr lang="en-US">
              <a:latin typeface="Arial" charset="0"/>
            </a:endParaRPr>
          </a:p>
          <a:p>
            <a:pPr eaLnBrk="1" hangingPunct="1"/>
            <a:r>
              <a:rPr lang="en-US">
                <a:latin typeface="Arial" charset="0"/>
              </a:rPr>
              <a:t>	With all technology, science has a </a:t>
            </a:r>
            <a:r>
              <a:rPr lang="en-US" b="1">
                <a:latin typeface="Arial" charset="0"/>
              </a:rPr>
              <a:t>moral</a:t>
            </a:r>
            <a:r>
              <a:rPr lang="en-US">
                <a:latin typeface="Arial" charset="0"/>
              </a:rPr>
              <a:t> component.  </a:t>
            </a:r>
          </a:p>
          <a:p>
            <a:pPr eaLnBrk="1" hangingPunct="1"/>
            <a:endParaRPr lang="en-US">
              <a:latin typeface="Arial" charset="0"/>
            </a:endParaRPr>
          </a:p>
          <a:p>
            <a:pPr eaLnBrk="1" hangingPunct="1"/>
            <a:r>
              <a:rPr lang="en-US">
                <a:latin typeface="Arial" charset="0"/>
              </a:rPr>
              <a:t>		</a:t>
            </a:r>
            <a:r>
              <a:rPr lang="en-US" i="1">
                <a:latin typeface="Arial" charset="0"/>
              </a:rPr>
              <a:t>What are some pros and cons of our present-day technology?</a:t>
            </a:r>
          </a:p>
          <a:p>
            <a:pPr eaLnBrk="1" hangingPunct="1"/>
            <a:r>
              <a:rPr lang="en-US" i="1">
                <a:latin typeface="Arial" charset="0"/>
              </a:rPr>
              <a:t>			</a:t>
            </a:r>
            <a:r>
              <a:rPr lang="en-US">
                <a:latin typeface="Arial" charset="0"/>
              </a:rPr>
              <a:t>great potential for good…great risk for harm.  </a:t>
            </a:r>
          </a:p>
          <a:p>
            <a:pPr eaLnBrk="1" hangingPunct="1"/>
            <a:endParaRPr lang="en-US">
              <a:latin typeface="Arial" charset="0"/>
            </a:endParaRPr>
          </a:p>
          <a:p>
            <a:pPr eaLnBrk="1" hangingPunct="1"/>
            <a:r>
              <a:rPr lang="en-US">
                <a:latin typeface="Arial" charset="0"/>
              </a:rPr>
              <a:t>			Technology is a mixed blessing.  Must weigh the potential good vs. harm of technology.</a:t>
            </a:r>
          </a:p>
          <a:p>
            <a:pPr eaLnBrk="1" hangingPunct="1"/>
            <a:r>
              <a:rPr lang="en-US">
                <a:latin typeface="Arial" charset="0"/>
              </a:rPr>
              <a:t>			</a:t>
            </a:r>
          </a:p>
          <a:p>
            <a:pPr eaLnBrk="1" hangingPunct="1"/>
            <a:r>
              <a:rPr lang="en-US">
                <a:latin typeface="Arial" charset="0"/>
              </a:rPr>
              <a:t>				e.g.  Atomic bomb may save human lives.</a:t>
            </a:r>
          </a:p>
          <a:p>
            <a:pPr eaLnBrk="1" hangingPunct="1"/>
            <a:r>
              <a:rPr lang="en-US">
                <a:latin typeface="Arial" charset="0"/>
              </a:rPr>
              <a:t>			</a:t>
            </a:r>
          </a:p>
          <a:p>
            <a:pPr eaLnBrk="1" hangingPunct="1"/>
            <a:r>
              <a:rPr lang="en-US">
                <a:latin typeface="Arial" charset="0"/>
              </a:rPr>
              <a:t>	</a:t>
            </a:r>
          </a:p>
          <a:p>
            <a:pPr eaLnBrk="1" hangingPunct="1"/>
            <a:r>
              <a:rPr lang="en-US">
                <a:latin typeface="Arial" charset="0"/>
              </a:rPr>
              <a:t>	What we search for and how we use technology depend on out system of values.</a:t>
            </a:r>
          </a:p>
          <a:p>
            <a:pPr eaLnBrk="1" hangingPunct="1"/>
            <a:endParaRPr lang="en-US">
              <a:latin typeface="Arial" charset="0"/>
            </a:endParaRPr>
          </a:p>
          <a:p>
            <a:pPr eaLnBrk="1" hangingPunct="1"/>
            <a:r>
              <a:rPr lang="en-US">
                <a:latin typeface="Arial" charset="0"/>
              </a:rPr>
              <a:t>		e.g. 	 Human cloning to harvest organs for transplantation.</a:t>
            </a:r>
          </a:p>
          <a:p>
            <a:pPr eaLnBrk="1" hangingPunct="1"/>
            <a:r>
              <a:rPr lang="en-US">
                <a:latin typeface="Arial" charset="0"/>
              </a:rPr>
              <a:t>			Stem cell research.</a:t>
            </a:r>
          </a:p>
          <a:p>
            <a:pPr eaLnBrk="1" hangingPunct="1"/>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D2C86DE3-1629-4953-8CE2-A111137181DD}" type="slidenum">
              <a:rPr lang="en-US"/>
              <a:pPr/>
              <a:t>5</a:t>
            </a:fld>
            <a:endParaRPr lang="en-US"/>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r>
              <a:rPr lang="en-US"/>
              <a:t>Often times in science, great discoveries are made serendipitously or by accident.  People set out with a goal in mind and discover something else, quite remarkably.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7AC1DBF0-BC8C-4494-9E17-42439C5F8F78}" type="slidenum">
              <a:rPr lang="en-US"/>
              <a:pPr/>
              <a:t>6</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r>
              <a:rPr lang="en-US"/>
              <a:t>Fleming:  biologist knew that bacteria was on everything.  Was curious about a moldy orange in his lab.  Made a microscope slide and noticed that no bacteria was on the mold.</a:t>
            </a:r>
          </a:p>
          <a:p>
            <a:pPr eaLnBrk="1" hangingPunct="1"/>
            <a:r>
              <a:rPr lang="en-US"/>
              <a:t>		His CURIOSITY helped him to discover penicillin.</a:t>
            </a:r>
          </a:p>
          <a:p>
            <a:pPr eaLnBrk="1" hangingPunct="1"/>
            <a:endParaRPr lang="en-US"/>
          </a:p>
          <a:p>
            <a:pPr eaLnBrk="1" hangingPunct="1"/>
            <a:r>
              <a:rPr lang="en-US"/>
              <a:t>Charles Martin Hall - was determined to find a method to extract aluminum from the ore bauxite that was readily available in Earth's crust.  He succeeded!</a:t>
            </a:r>
          </a:p>
          <a:p>
            <a:pPr eaLnBrk="1" hangingPunct="1"/>
            <a:endParaRPr lang="en-US"/>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B92D7450-36FB-449F-A43E-76F0457C3C45}" type="slidenum">
              <a:rPr lang="en-US"/>
              <a:pPr/>
              <a:t>7</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r>
              <a:rPr lang="en-US"/>
              <a:t>Robert Boyle</a:t>
            </a:r>
          </a:p>
          <a:p>
            <a:pPr eaLnBrk="1" hangingPunct="1"/>
            <a:endParaRPr lang="en-US"/>
          </a:p>
          <a:p>
            <a:pPr eaLnBrk="1" hangingPunct="1"/>
            <a:r>
              <a:rPr lang="en-US"/>
              <a:t>Published </a:t>
            </a:r>
            <a:r>
              <a:rPr lang="en-US" i="1"/>
              <a:t>The Sceptical Chymist</a:t>
            </a:r>
            <a:r>
              <a:rPr lang="en-US"/>
              <a:t> (1661)</a:t>
            </a:r>
          </a:p>
          <a:p>
            <a:pPr eaLnBrk="1" hangingPunct="1"/>
            <a:r>
              <a:rPr lang="en-US"/>
              <a:t>…stated that scientific speculation was worthless unless it was supported by experimental evidence.</a:t>
            </a:r>
          </a:p>
          <a:p>
            <a:pPr eaLnBrk="1" hangingPunct="1"/>
            <a:endParaRPr lang="en-US"/>
          </a:p>
          <a:p>
            <a:pPr eaLnBrk="1" hangingPunct="1"/>
            <a:r>
              <a:rPr lang="en-US"/>
              <a:t>	This principle led to the development of the scientific method.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DF00851C-F314-4663-BA9F-2D78493A0FEA}" type="slidenum">
              <a:rPr lang="en-US"/>
              <a:pPr/>
              <a:t>8</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8FF0DCB6-9C8D-4BDD-B181-6A7D90BBF70F}" type="slidenum">
              <a:rPr lang="en-US"/>
              <a:pPr/>
              <a:t>9</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pPr eaLnBrk="1" hangingPunct="1"/>
            <a:r>
              <a:rPr lang="en-US"/>
              <a:t>Robert Boyle</a:t>
            </a:r>
          </a:p>
          <a:p>
            <a:pPr eaLnBrk="1" hangingPunct="1"/>
            <a:r>
              <a:rPr lang="en-US"/>
              <a:t>Published </a:t>
            </a:r>
            <a:r>
              <a:rPr lang="en-US" i="1"/>
              <a:t>The Sceptical Chymist</a:t>
            </a:r>
            <a:r>
              <a:rPr lang="en-US"/>
              <a:t> (1661)</a:t>
            </a:r>
          </a:p>
          <a:p>
            <a:pPr eaLnBrk="1" hangingPunct="1"/>
            <a:r>
              <a:rPr lang="en-US"/>
              <a:t>…stated that scientific speculation was worthless unless it was supported by experimental evidence.</a:t>
            </a:r>
          </a:p>
          <a:p>
            <a:pPr eaLnBrk="1" hangingPunct="1"/>
            <a:r>
              <a:rPr lang="en-US"/>
              <a:t>This principle led to the development of the scientific method.</a:t>
            </a:r>
          </a:p>
          <a:p>
            <a:pPr eaLnBrk="1" hangingPunct="1"/>
            <a:endParaRPr lang="en-US"/>
          </a:p>
          <a:p>
            <a:pPr eaLnBrk="1" hangingPunct="1"/>
            <a:r>
              <a:rPr lang="en-US" b="1"/>
              <a:t>ROBERT BOYLE: MIGHTY CHEMIST</a:t>
            </a:r>
          </a:p>
          <a:p>
            <a:pPr eaLnBrk="1" hangingPunct="1"/>
            <a:r>
              <a:rPr lang="en-US"/>
              <a:t>Among the many contenders for the title of "</a:t>
            </a:r>
            <a:r>
              <a:rPr lang="en-US" b="1"/>
              <a:t>Father of Modern Chemistry</a:t>
            </a:r>
            <a:r>
              <a:rPr lang="en-US"/>
              <a:t>" is Robert Boyle (January 25, 1627 - December 30, 1691). Boyle was the first prominent scientist to perform controlled experiments and to publish his work with elaborate details concerning procedure, apparatus and observations. He assembled what we would today call a "research group", developed a key piece of apparatus - the vacuum pump, was instrumental in founding the Royal Society, and deserves at least partial credit for the famous gas law which bears his name. Boyle was born in Ireland. As the youngest of fourteen children of the wealthiest man in the British Isles, Boyle's opportunities were almost unlimited. However, while still in adolescence, he chose the pseudonym </a:t>
            </a:r>
            <a:r>
              <a:rPr lang="en-US" i="1"/>
              <a:t>Philaretus</a:t>
            </a:r>
            <a:r>
              <a:rPr lang="en-US"/>
              <a:t> (Lover of Truth) and a life of scientific inquiry seemed almost inevitable. He was educated in the finest possible manner of this day, first studying at Eton and later traveling the Continent with a tutor and his older brother Francis. He learned philosophy, religion, languages, mathematics, and - perhaps most significantly - the new physics of Bacon, Descartes, and Galileo. The physical scientists and their new theories concerning air and vacuum, the movement of planets, and the circulation of blood were to sway his thinking much more than the alchemists. </a:t>
            </a:r>
          </a:p>
          <a:p>
            <a:pPr eaLnBrk="1" hangingPunct="1"/>
            <a:r>
              <a:rPr lang="en-US"/>
              <a:t>Boyle published copiously on topics ranging across several fields of science, philosophy, and theology. His first major scientific report, </a:t>
            </a:r>
            <a:r>
              <a:rPr lang="en-US" i="1"/>
              <a:t>The Spring and Weight of the Air</a:t>
            </a:r>
            <a:r>
              <a:rPr lang="en-US"/>
              <a:t>, was published in 1660 and described experiments using a new vacuum pump of his design. Previous pumps, invented by von Guericke (of Magdeburg hemisphere fame), required the strenuous efforts of two men and provided dubious results. Boyle's pump could be operated easily and efficiently by one man. With it Boyle demonstrated that the sound of a bell in the receiver (a thirty quart vacuum chamber) faded as the air was removed, proving that air was necessary for the transmission of sound. In further experiments, he also proved that air was necessary for life and for a candle flame. Boyle felt that his experiments confirmed a mechanical view of nature as opposed to the Aristotelian, non-empirical approach to science. Today we are so accustomed to empirical science that we have difficulty understanding how one could attempt scientific work using only logic. Boyle's empiricism established him as a founder of the modern scientific method and his arguments were so persuasive as to win many important converts, most notably Isaac Newton. </a:t>
            </a:r>
          </a:p>
          <a:p>
            <a:pPr eaLnBrk="1" hangingPunct="1"/>
            <a:r>
              <a:rPr lang="en-US"/>
              <a:t>The second edition of </a:t>
            </a:r>
            <a:r>
              <a:rPr lang="en-US" i="1"/>
              <a:t>The Spring and Weight of the Air</a:t>
            </a:r>
            <a:r>
              <a:rPr lang="en-US"/>
              <a:t>, published in 1662, contained the pressure - volume inverse relationship which is familiar to every chemistry student as </a:t>
            </a:r>
            <a:r>
              <a:rPr lang="en-US" b="1"/>
              <a:t>Boyle's Law</a:t>
            </a:r>
            <a:r>
              <a:rPr lang="en-US"/>
              <a:t>. In performing the experiments which led to this generalization, Boyle used mercury in a J-tube and made measurements of the volume of the trapped gas at pressures both higher and lower than normal atmospheric pressure. There is some controversy in naming the relationship after Boyle since much of the work was actually performed by his assistant Robert Hooke, however, the experimental concept originated with Boyle. Furthermore, Boyle was dedicated to the idea of experimental proof of theories while Hooke felt that theories should appeal to reason. </a:t>
            </a:r>
          </a:p>
          <a:p>
            <a:pPr eaLnBrk="1" hangingPunct="1"/>
            <a:r>
              <a:rPr lang="en-US"/>
              <a:t>Boyle's best known contribution to scientific knowledge is the 1661 publication of </a:t>
            </a:r>
            <a:r>
              <a:rPr lang="en-US" i="1"/>
              <a:t>The Sceptical Chymist</a:t>
            </a:r>
            <a:r>
              <a:rPr lang="en-US"/>
              <a:t> in which he discusses the idea of an element. Aristotelian science held that elements were not just the simplest of all substances but were also necessary ingredients of all bodies, i.e., if water is an element then all bodies must contain at least a small amount of water. Boyle's idea of an element was somewhat vague and certainly not "modern" in the 20th century sense. But he presented persuasive experimental evidence that most of the commonly accepted elements (fire, water, salt, mercury, etc) did not meet both of the Aristotelian criteria. </a:t>
            </a:r>
          </a:p>
          <a:p>
            <a:pPr eaLnBrk="1" hangingPunct="1"/>
            <a:r>
              <a:rPr lang="en-US"/>
              <a:t>In </a:t>
            </a:r>
            <a:r>
              <a:rPr lang="en-US" i="1"/>
              <a:t>The Sceptical Chymist</a:t>
            </a:r>
            <a:r>
              <a:rPr lang="en-US"/>
              <a:t> , Boyle makes a clear break with the alchemists' tradition of secrecy with his conviction and insistence on publishing in great experimental detail. It is noteworthy that Boyle was among the first to publish the details of his work, including unsuccessful experiments, but Boyle was never able to abandon the beliefs of alchemy. He believed in transmutation of the elements and in 1676, he reported to the Royal Society on his attempts to change quicksilver into gold. He believed that he was near success in this endeavor. </a:t>
            </a:r>
          </a:p>
          <a:p>
            <a:pPr eaLnBrk="1" hangingPunct="1"/>
            <a:r>
              <a:rPr lang="en-US"/>
              <a:t>In 1654, Boyle had joined a small group of the most influential English scientists, mathematicians, philosophers and physicians who had been meeting weekly in London and in Oxford since 1645. In 1662 the group was chartered as the Royal Society which exists today as the oldest continuous scientific society in the world. The motto of this prestigious organization, "Nullius in Verba" means "nothing in words", i.e., all science should be experimentally based. In 1680, Robert Boyle was elected president of the Royal Society, but declined the honor because the required oath violated his religious principles. </a:t>
            </a:r>
          </a:p>
          <a:p>
            <a:pPr eaLnBrk="1" hangingPunct="1"/>
            <a:r>
              <a:rPr lang="en-US"/>
              <a:t>The first use of the term "chemical analysis" is attributed to Boyle who used it in the same sense that we understand it today. He performed assays on gold and silver, tested for copper with ammonia, tested for salt in water with silver nitrate, and devised a thirty item test for mineral water analysis. In addition, he observed that all acids turned a particular vegetable indicator from blue to red and all alkalis turned the indicator green. He found that some substances did not change the color of the indicator and concluded that these were neutral. He thus provided an operational method of classifying substances. </a:t>
            </a:r>
          </a:p>
          <a:p>
            <a:pPr eaLnBrk="1" hangingPunct="1"/>
            <a:r>
              <a:rPr lang="en-US"/>
              <a:t>Boyle never married and from the age of 41 lived with his sister Katherine, Lady Ranelagh. He was a shy man with deep religious convictions. He had been a pious youth spending some years in the care of the village parson, Mr. W. Douch. Then at the age of 13, during a violent thunderstorm, he experienced a religious conversion not unlike that of St. Paul. Although an ardent defender of the Anglican Church, he was tolerant of the religious views of others and in later years became particularly sympathetic to the Dissenters. He was offered a position in the clergy but felt a stronger commitment to science. He saw no conflict between the two. He wrote widely on religious themes and gave financial support to his his friend Edward Pococke to translate the New Testament into Malayan. He left a large portion of his considerable estate to charitable organizations. </a:t>
            </a:r>
          </a:p>
          <a:p>
            <a:pPr eaLnBrk="1" hangingPunct="1"/>
            <a:r>
              <a:rPr lang="en-US"/>
              <a:t>Robert Boyle died in London on December 30, 1691. He was buried in the Church of Saint-Martin-in-the-Fields next to his sister. Later the church was demolished and no record was made as to where his remains were moved. </a:t>
            </a:r>
          </a:p>
          <a:p>
            <a:pPr eaLnBrk="1" hangingPunct="1"/>
            <a:r>
              <a:rPr lang="en-US"/>
              <a:t>Typically, Robert Boyle is remembered solely for </a:t>
            </a:r>
            <a:r>
              <a:rPr lang="en-US" b="1"/>
              <a:t>Boyle's Law</a:t>
            </a:r>
            <a:r>
              <a:rPr lang="en-US"/>
              <a:t>. It is clear that he contributed much more to the development of modern chemical thought. Robert Boyle has been deservedly called "a Mighty Chemist". </a:t>
            </a:r>
            <a:endParaRPr lang="en-US" b="1"/>
          </a:p>
          <a:p>
            <a:pPr eaLnBrk="1" hangingPunct="1"/>
            <a:r>
              <a:rPr lang="en-US" b="1"/>
              <a:t>Bibliography</a:t>
            </a:r>
          </a:p>
          <a:p>
            <a:pPr eaLnBrk="1" hangingPunct="1"/>
            <a:r>
              <a:rPr lang="en-US" i="1"/>
              <a:t>Dictionary of Scientific Biography</a:t>
            </a:r>
            <a:r>
              <a:rPr lang="en-US"/>
              <a:t>, Charles Coulston Gillispie, editor-in-chief, NY Scribner, 1970 D. Thorburn Burns, "Robert Boyle (1627-1691): A Foundation Stone of Analytical Chemistry in the British Isles, Part I. Life and Thought",</a:t>
            </a:r>
            <a:r>
              <a:rPr lang="en-US" i="1"/>
              <a:t> Anal. Proc.</a:t>
            </a:r>
            <a:r>
              <a:rPr lang="en-US"/>
              <a:t>, </a:t>
            </a:r>
            <a:r>
              <a:rPr lang="en-US" b="1"/>
              <a:t>1982</a:t>
            </a:r>
            <a:r>
              <a:rPr lang="en-US"/>
              <a:t>, 19, 222 - 233 </a:t>
            </a:r>
          </a:p>
          <a:p>
            <a:pPr eaLnBrk="1" hangingPunct="1"/>
            <a:r>
              <a:rPr lang="en-US"/>
              <a:t>D. Thorburn Burns, "Robert Boyle (1627-1691): A Foundation Stone of Analytical Chemistry in the British Isles, Part II. Literary Style, Specific Contributions to the Principles and Practice of Analytical Chemical Science", </a:t>
            </a:r>
            <a:r>
              <a:rPr lang="en-US" i="1"/>
              <a:t>Anal. Proc.</a:t>
            </a:r>
            <a:r>
              <a:rPr lang="en-US"/>
              <a:t>, </a:t>
            </a:r>
            <a:r>
              <a:rPr lang="en-US" b="1"/>
              <a:t>1982</a:t>
            </a:r>
            <a:r>
              <a:rPr lang="en-US"/>
              <a:t>, 19,, 288 - 295 </a:t>
            </a:r>
          </a:p>
          <a:p>
            <a:pPr eaLnBrk="1" hangingPunct="1"/>
            <a:r>
              <a:rPr lang="en-US"/>
              <a:t>Marie Boas Hall, "Robert Boyle",</a:t>
            </a:r>
            <a:r>
              <a:rPr lang="en-US" i="1"/>
              <a:t> Scientific American</a:t>
            </a:r>
            <a:r>
              <a:rPr lang="en-US"/>
              <a:t>, </a:t>
            </a:r>
            <a:r>
              <a:rPr lang="en-US" b="1"/>
              <a:t>1967</a:t>
            </a:r>
            <a:r>
              <a:rPr lang="en-US"/>
              <a:t>, August, 96 - 102 </a:t>
            </a:r>
          </a:p>
          <a:p>
            <a:pPr eaLnBrk="1" hangingPunct="1"/>
            <a:r>
              <a:rPr lang="en-US"/>
              <a:t>More, L. T., </a:t>
            </a:r>
            <a:r>
              <a:rPr lang="en-US" i="1"/>
              <a:t>The Life and Works of the Honourable Robert Boyle</a:t>
            </a:r>
            <a:r>
              <a:rPr lang="en-US"/>
              <a:t>, Oxford University Press, London, 1944</a:t>
            </a:r>
            <a:br>
              <a:rPr lang="en-US"/>
            </a:br>
            <a:endParaRPr lang="en-US"/>
          </a:p>
          <a:p>
            <a:pPr eaLnBrk="1" hangingPunct="1"/>
            <a:r>
              <a:rPr lang="en-US"/>
              <a:t>http://www.woodrow.org/teachers/chemistry/institutes/1992/Boyle.html</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3EDF5E-1C0F-4E4B-803F-06E1A75EA917}"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33231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EDF5E-1C0F-4E4B-803F-06E1A75EA917}"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38340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EDF5E-1C0F-4E4B-803F-06E1A75EA917}"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45795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http://www.unit5.org/christjs/tempT27dFields-Jeff/intro1.htm</a:t>
            </a:r>
          </a:p>
        </p:txBody>
      </p:sp>
      <p:sp>
        <p:nvSpPr>
          <p:cNvPr id="7" name="Rectangle 6"/>
          <p:cNvSpPr>
            <a:spLocks noGrp="1" noChangeArrowheads="1"/>
          </p:cNvSpPr>
          <p:nvPr>
            <p:ph type="sldNum" sz="quarter" idx="12"/>
          </p:nvPr>
        </p:nvSpPr>
        <p:spPr>
          <a:ln/>
        </p:spPr>
        <p:txBody>
          <a:bodyPr/>
          <a:lstStyle>
            <a:lvl1pPr>
              <a:defRPr/>
            </a:lvl1pPr>
          </a:lstStyle>
          <a:p>
            <a:pPr>
              <a:defRPr/>
            </a:pPr>
            <a:fld id="{3C12A4CC-5C0D-4854-85A0-A024C8BC2CE4}" type="slidenum">
              <a:rPr lang="en-US"/>
              <a:pPr>
                <a:defRPr/>
              </a:pPr>
              <a:t>‹#›</a:t>
            </a:fld>
            <a:endParaRPr lang="en-US"/>
          </a:p>
        </p:txBody>
      </p:sp>
    </p:spTree>
    <p:extLst>
      <p:ext uri="{BB962C8B-B14F-4D97-AF65-F5344CB8AC3E}">
        <p14:creationId xmlns:p14="http://schemas.microsoft.com/office/powerpoint/2010/main" val="144344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EDF5E-1C0F-4E4B-803F-06E1A75EA917}"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111352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3EDF5E-1C0F-4E4B-803F-06E1A75EA917}"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241568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3EDF5E-1C0F-4E4B-803F-06E1A75EA917}"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219293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3EDF5E-1C0F-4E4B-803F-06E1A75EA917}" type="datetimeFigureOut">
              <a:rPr lang="en-US" smtClean="0"/>
              <a:t>7/1/2017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17027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3EDF5E-1C0F-4E4B-803F-06E1A75EA917}"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348340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EDF5E-1C0F-4E4B-803F-06E1A75EA917}"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114446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3EDF5E-1C0F-4E4B-803F-06E1A75EA917}"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334730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3EDF5E-1C0F-4E4B-803F-06E1A75EA917}"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CF4DC9-2E79-FC42-8D15-69DFC310D198}" type="slidenum">
              <a:rPr lang="en-US" smtClean="0"/>
              <a:t>‹#›</a:t>
            </a:fld>
            <a:endParaRPr lang="en-US"/>
          </a:p>
        </p:txBody>
      </p:sp>
    </p:spTree>
    <p:extLst>
      <p:ext uri="{BB962C8B-B14F-4D97-AF65-F5344CB8AC3E}">
        <p14:creationId xmlns:p14="http://schemas.microsoft.com/office/powerpoint/2010/main" val="366585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EDF5E-1C0F-4E4B-803F-06E1A75EA917}" type="datetimeFigureOut">
              <a:rPr lang="en-US" smtClean="0"/>
              <a:t>7/1/2017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F4DC9-2E79-FC42-8D15-69DFC310D198}" type="slidenum">
              <a:rPr lang="en-US" smtClean="0"/>
              <a:t>‹#›</a:t>
            </a:fld>
            <a:endParaRPr lang="en-US"/>
          </a:p>
        </p:txBody>
      </p:sp>
    </p:spTree>
    <p:extLst>
      <p:ext uri="{BB962C8B-B14F-4D97-AF65-F5344CB8AC3E}">
        <p14:creationId xmlns:p14="http://schemas.microsoft.com/office/powerpoint/2010/main" val="120931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3.wmf"/><Relationship Id="rId5" Type="http://schemas.openxmlformats.org/officeDocument/2006/relationships/image" Target="../media/image22.wmf"/><Relationship Id="rId10" Type="http://schemas.openxmlformats.org/officeDocument/2006/relationships/image" Target="../media/image25.png"/><Relationship Id="rId4" Type="http://schemas.openxmlformats.org/officeDocument/2006/relationships/notesSlide" Target="../notesSlides/notesSlide17.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slide" Target="slide7.x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slide" Target="slide7.x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2.xml"/><Relationship Id="rId7" Type="http://schemas.openxmlformats.org/officeDocument/2006/relationships/hyperlink" Target="http://upload.wikimedia.org/wikipedia/commons/2/2f/Red_pog2.svg" TargetMode="Externa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slide" Target="slide7.x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3.xml"/><Relationship Id="rId7" Type="http://schemas.openxmlformats.org/officeDocument/2006/relationships/hyperlink" Target="http://upload.wikimedia.org/wikipedia/commons/2/2f/Red_pog2.svg" TargetMode="Externa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slide" Target="slide7.xml"/><Relationship Id="rId5" Type="http://schemas.openxmlformats.org/officeDocument/2006/relationships/image" Target="../media/image31.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notesSlide" Target="../notesSlides/notesSlide5.xml"/><Relationship Id="rId9" Type="http://schemas.openxmlformats.org/officeDocument/2006/relationships/slide" Target="slide2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3.WAV"/><Relationship Id="rId7" Type="http://schemas.openxmlformats.org/officeDocument/2006/relationships/image" Target="../media/image12.w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audio" Target="../media/media3.WAV"/><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0.png"/><Relationship Id="rId5" Type="http://schemas.openxmlformats.org/officeDocument/2006/relationships/image" Target="../media/image14.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514600" y="1143000"/>
            <a:ext cx="4038600" cy="1066800"/>
          </a:xfrm>
        </p:spPr>
        <p:txBody>
          <a:bodyPr/>
          <a:lstStyle/>
          <a:p>
            <a:pPr eaLnBrk="1" hangingPunct="1"/>
            <a:r>
              <a:rPr lang="en-US" b="1" i="1">
                <a:latin typeface="Arial" charset="0"/>
              </a:rPr>
              <a:t>Science</a:t>
            </a:r>
          </a:p>
        </p:txBody>
      </p:sp>
      <p:pic>
        <p:nvPicPr>
          <p:cNvPr id="91139" name="Picture 3" descr="beakers"/>
          <p:cNvPicPr>
            <a:picLocks noChangeAspect="1" noChangeArrowheads="1"/>
          </p:cNvPicPr>
          <p:nvPr/>
        </p:nvPicPr>
        <p:blipFill>
          <a:blip r:embed="rId3" cstate="print"/>
          <a:srcRect/>
          <a:stretch>
            <a:fillRect/>
          </a:stretch>
        </p:blipFill>
        <p:spPr bwMode="auto">
          <a:xfrm>
            <a:off x="2667000" y="2362200"/>
            <a:ext cx="3657600" cy="3657600"/>
          </a:xfrm>
          <a:prstGeom prst="rect">
            <a:avLst/>
          </a:prstGeom>
          <a:noFill/>
          <a:ln w="9525">
            <a:solidFill>
              <a:srgbClr val="94DC94"/>
            </a:solidFill>
            <a:miter lim="800000"/>
            <a:headEnd/>
            <a:tailEnd/>
          </a:ln>
        </p:spPr>
      </p:pic>
      <p:sp>
        <p:nvSpPr>
          <p:cNvPr id="91140"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50565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descr="baseball player at bat&#10;Cartoon drawing"/>
          <p:cNvPicPr>
            <a:picLocks noChangeAspect="1" noChangeArrowheads="1"/>
          </p:cNvPicPr>
          <p:nvPr/>
        </p:nvPicPr>
        <p:blipFill>
          <a:blip r:embed="rId3" cstate="print">
            <a:lum bright="6000" contrast="6000"/>
          </a:blip>
          <a:srcRect l="9633" t="21077" r="4404" b="42265"/>
          <a:stretch>
            <a:fillRect/>
          </a:stretch>
        </p:blipFill>
        <p:spPr bwMode="auto">
          <a:xfrm>
            <a:off x="615950" y="1082675"/>
            <a:ext cx="7532688" cy="3941763"/>
          </a:xfrm>
          <a:prstGeom prst="rect">
            <a:avLst/>
          </a:prstGeom>
          <a:noFill/>
          <a:ln w="9525">
            <a:noFill/>
            <a:miter lim="800000"/>
            <a:headEnd/>
            <a:tailEnd/>
          </a:ln>
        </p:spPr>
      </p:pic>
      <p:sp>
        <p:nvSpPr>
          <p:cNvPr id="112643" name="Rectangle 4"/>
          <p:cNvSpPr>
            <a:spLocks noChangeArrowheads="1"/>
          </p:cNvSpPr>
          <p:nvPr/>
        </p:nvSpPr>
        <p:spPr bwMode="auto">
          <a:xfrm>
            <a:off x="685800" y="304800"/>
            <a:ext cx="7543800" cy="917575"/>
          </a:xfrm>
          <a:prstGeom prst="rect">
            <a:avLst/>
          </a:prstGeom>
          <a:noFill/>
          <a:ln w="9525">
            <a:noFill/>
            <a:miter lim="800000"/>
            <a:headEnd/>
            <a:tailEnd/>
          </a:ln>
        </p:spPr>
        <p:txBody>
          <a:bodyPr anchor="ctr"/>
          <a:lstStyle/>
          <a:p>
            <a:pPr algn="ctr"/>
            <a:r>
              <a:rPr lang="en-US" sz="3600">
                <a:solidFill>
                  <a:schemeClr val="tx2"/>
                </a:solidFill>
              </a:rPr>
              <a:t>“My mother the eye doctor”</a:t>
            </a:r>
          </a:p>
        </p:txBody>
      </p:sp>
      <p:sp>
        <p:nvSpPr>
          <p:cNvPr id="112644" name="Text Box 5"/>
          <p:cNvSpPr txBox="1">
            <a:spLocks noChangeArrowheads="1"/>
          </p:cNvSpPr>
          <p:nvPr/>
        </p:nvSpPr>
        <p:spPr bwMode="auto">
          <a:xfrm>
            <a:off x="762000" y="5257800"/>
            <a:ext cx="3709988" cy="457200"/>
          </a:xfrm>
          <a:prstGeom prst="rect">
            <a:avLst/>
          </a:prstGeom>
          <a:noFill/>
          <a:ln w="9525">
            <a:noFill/>
            <a:miter lim="800000"/>
            <a:headEnd/>
            <a:tailEnd/>
          </a:ln>
        </p:spPr>
        <p:txBody>
          <a:bodyPr wrap="none">
            <a:spAutoFit/>
          </a:bodyPr>
          <a:lstStyle/>
          <a:p>
            <a:r>
              <a:rPr lang="en-US"/>
              <a:t>Observation or Inference?</a:t>
            </a:r>
          </a:p>
        </p:txBody>
      </p:sp>
      <p:sp>
        <p:nvSpPr>
          <p:cNvPr id="733191" name="Text Box 7"/>
          <p:cNvSpPr txBox="1">
            <a:spLocks noChangeArrowheads="1"/>
          </p:cNvSpPr>
          <p:nvPr/>
        </p:nvSpPr>
        <p:spPr bwMode="auto">
          <a:xfrm>
            <a:off x="1009650" y="5867400"/>
            <a:ext cx="2965450" cy="366713"/>
          </a:xfrm>
          <a:prstGeom prst="rect">
            <a:avLst/>
          </a:prstGeom>
          <a:noFill/>
          <a:ln w="9525">
            <a:noFill/>
            <a:miter lim="800000"/>
            <a:headEnd/>
            <a:tailEnd/>
          </a:ln>
        </p:spPr>
        <p:txBody>
          <a:bodyPr wrap="none">
            <a:spAutoFit/>
          </a:bodyPr>
          <a:lstStyle/>
          <a:p>
            <a:r>
              <a:rPr lang="en-US" sz="1800"/>
              <a:t>One player is holding a bat.</a:t>
            </a:r>
          </a:p>
        </p:txBody>
      </p:sp>
      <p:sp>
        <p:nvSpPr>
          <p:cNvPr id="733192" name="Text Box 8"/>
          <p:cNvSpPr txBox="1">
            <a:spLocks noChangeArrowheads="1"/>
          </p:cNvSpPr>
          <p:nvPr/>
        </p:nvSpPr>
        <p:spPr bwMode="auto">
          <a:xfrm>
            <a:off x="1009650" y="5867400"/>
            <a:ext cx="3841750" cy="366713"/>
          </a:xfrm>
          <a:prstGeom prst="rect">
            <a:avLst/>
          </a:prstGeom>
          <a:noFill/>
          <a:ln w="9525">
            <a:noFill/>
            <a:miter lim="800000"/>
            <a:headEnd/>
            <a:tailEnd/>
          </a:ln>
        </p:spPr>
        <p:txBody>
          <a:bodyPr wrap="none">
            <a:spAutoFit/>
          </a:bodyPr>
          <a:lstStyle/>
          <a:p>
            <a:r>
              <a:rPr lang="en-US" sz="1800"/>
              <a:t>The player holding the bat is talking.</a:t>
            </a:r>
          </a:p>
        </p:txBody>
      </p:sp>
      <p:sp>
        <p:nvSpPr>
          <p:cNvPr id="733193" name="Text Box 9"/>
          <p:cNvSpPr txBox="1">
            <a:spLocks noChangeArrowheads="1"/>
          </p:cNvSpPr>
          <p:nvPr/>
        </p:nvSpPr>
        <p:spPr bwMode="auto">
          <a:xfrm>
            <a:off x="1009650" y="5867400"/>
            <a:ext cx="4019550" cy="366713"/>
          </a:xfrm>
          <a:prstGeom prst="rect">
            <a:avLst/>
          </a:prstGeom>
          <a:noFill/>
          <a:ln w="9525">
            <a:noFill/>
            <a:miter lim="800000"/>
            <a:headEnd/>
            <a:tailEnd/>
          </a:ln>
        </p:spPr>
        <p:txBody>
          <a:bodyPr wrap="none">
            <a:spAutoFit/>
          </a:bodyPr>
          <a:lstStyle/>
          <a:p>
            <a:r>
              <a:rPr lang="en-US" sz="1800"/>
              <a:t>One of the teams is called the “Reds.”</a:t>
            </a:r>
          </a:p>
        </p:txBody>
      </p:sp>
      <p:sp>
        <p:nvSpPr>
          <p:cNvPr id="733194" name="Text Box 10"/>
          <p:cNvSpPr txBox="1">
            <a:spLocks noChangeArrowheads="1"/>
          </p:cNvSpPr>
          <p:nvPr/>
        </p:nvSpPr>
        <p:spPr bwMode="auto">
          <a:xfrm>
            <a:off x="1009650" y="5881688"/>
            <a:ext cx="4235450" cy="366712"/>
          </a:xfrm>
          <a:prstGeom prst="rect">
            <a:avLst/>
          </a:prstGeom>
          <a:noFill/>
          <a:ln w="9525">
            <a:noFill/>
            <a:miter lim="800000"/>
            <a:headEnd/>
            <a:tailEnd/>
          </a:ln>
        </p:spPr>
        <p:txBody>
          <a:bodyPr wrap="none">
            <a:spAutoFit/>
          </a:bodyPr>
          <a:lstStyle/>
          <a:p>
            <a:r>
              <a:rPr lang="en-US" sz="1800"/>
              <a:t>One player is wearing a catcher’s mask.</a:t>
            </a:r>
          </a:p>
        </p:txBody>
      </p:sp>
      <p:sp>
        <p:nvSpPr>
          <p:cNvPr id="733195" name="Text Box 11"/>
          <p:cNvSpPr txBox="1">
            <a:spLocks noChangeArrowheads="1"/>
          </p:cNvSpPr>
          <p:nvPr/>
        </p:nvSpPr>
        <p:spPr bwMode="auto">
          <a:xfrm>
            <a:off x="1009650" y="5867400"/>
            <a:ext cx="2597150" cy="366713"/>
          </a:xfrm>
          <a:prstGeom prst="rect">
            <a:avLst/>
          </a:prstGeom>
          <a:noFill/>
          <a:ln w="9525">
            <a:noFill/>
            <a:miter lim="800000"/>
            <a:headEnd/>
            <a:tailEnd/>
          </a:ln>
        </p:spPr>
        <p:txBody>
          <a:bodyPr wrap="none">
            <a:spAutoFit/>
          </a:bodyPr>
          <a:lstStyle/>
          <a:p>
            <a:r>
              <a:rPr lang="en-US" sz="1800"/>
              <a:t>One player is a catcher.</a:t>
            </a:r>
          </a:p>
        </p:txBody>
      </p:sp>
      <p:sp>
        <p:nvSpPr>
          <p:cNvPr id="733196" name="Text Box 12"/>
          <p:cNvSpPr txBox="1">
            <a:spLocks noChangeArrowheads="1"/>
          </p:cNvSpPr>
          <p:nvPr/>
        </p:nvSpPr>
        <p:spPr bwMode="auto">
          <a:xfrm>
            <a:off x="1009650" y="5867400"/>
            <a:ext cx="3740150" cy="366713"/>
          </a:xfrm>
          <a:prstGeom prst="rect">
            <a:avLst/>
          </a:prstGeom>
          <a:noFill/>
          <a:ln w="9525">
            <a:noFill/>
            <a:miter lim="800000"/>
            <a:headEnd/>
            <a:tailEnd/>
          </a:ln>
        </p:spPr>
        <p:txBody>
          <a:bodyPr wrap="none">
            <a:spAutoFit/>
          </a:bodyPr>
          <a:lstStyle/>
          <a:p>
            <a:r>
              <a:rPr lang="en-US" sz="1800"/>
              <a:t>Names are written on the uniforms.</a:t>
            </a:r>
          </a:p>
        </p:txBody>
      </p:sp>
      <p:sp>
        <p:nvSpPr>
          <p:cNvPr id="733197" name="Text Box 13"/>
          <p:cNvSpPr txBox="1">
            <a:spLocks noChangeArrowheads="1"/>
          </p:cNvSpPr>
          <p:nvPr/>
        </p:nvSpPr>
        <p:spPr bwMode="auto">
          <a:xfrm>
            <a:off x="1009650" y="5867400"/>
            <a:ext cx="5137150" cy="366713"/>
          </a:xfrm>
          <a:prstGeom prst="rect">
            <a:avLst/>
          </a:prstGeom>
          <a:noFill/>
          <a:ln w="9525">
            <a:noFill/>
            <a:miter lim="800000"/>
            <a:headEnd/>
            <a:tailEnd/>
          </a:ln>
        </p:spPr>
        <p:txBody>
          <a:bodyPr wrap="none">
            <a:spAutoFit/>
          </a:bodyPr>
          <a:lstStyle/>
          <a:p>
            <a:r>
              <a:rPr lang="en-US" sz="1800"/>
              <a:t>The players in the picture are on opposite teams.</a:t>
            </a:r>
          </a:p>
        </p:txBody>
      </p:sp>
      <p:sp>
        <p:nvSpPr>
          <p:cNvPr id="733198" name="Text Box 14"/>
          <p:cNvSpPr txBox="1">
            <a:spLocks noChangeArrowheads="1"/>
          </p:cNvSpPr>
          <p:nvPr/>
        </p:nvSpPr>
        <p:spPr bwMode="auto">
          <a:xfrm>
            <a:off x="1009650" y="5867400"/>
            <a:ext cx="2571750" cy="366713"/>
          </a:xfrm>
          <a:prstGeom prst="rect">
            <a:avLst/>
          </a:prstGeom>
          <a:noFill/>
          <a:ln w="9525">
            <a:noFill/>
            <a:miter lim="800000"/>
            <a:headEnd/>
            <a:tailEnd/>
          </a:ln>
        </p:spPr>
        <p:txBody>
          <a:bodyPr wrap="none">
            <a:spAutoFit/>
          </a:bodyPr>
          <a:lstStyle/>
          <a:p>
            <a:r>
              <a:rPr lang="en-US" sz="1800"/>
              <a:t>The adult is the umpire.</a:t>
            </a:r>
          </a:p>
        </p:txBody>
      </p:sp>
      <p:sp>
        <p:nvSpPr>
          <p:cNvPr id="733199" name="Text Box 15"/>
          <p:cNvSpPr txBox="1">
            <a:spLocks noChangeArrowheads="1"/>
          </p:cNvSpPr>
          <p:nvPr/>
        </p:nvSpPr>
        <p:spPr bwMode="auto">
          <a:xfrm>
            <a:off x="990600" y="5867400"/>
            <a:ext cx="6038850" cy="366713"/>
          </a:xfrm>
          <a:prstGeom prst="rect">
            <a:avLst/>
          </a:prstGeom>
          <a:noFill/>
          <a:ln w="9525">
            <a:noFill/>
            <a:miter lim="800000"/>
            <a:headEnd/>
            <a:tailEnd/>
          </a:ln>
        </p:spPr>
        <p:txBody>
          <a:bodyPr wrap="none">
            <a:spAutoFit/>
          </a:bodyPr>
          <a:lstStyle/>
          <a:p>
            <a:r>
              <a:rPr lang="en-US" sz="1800"/>
              <a:t>The piece of paper is a note from the mother of the batter.</a:t>
            </a:r>
          </a:p>
        </p:txBody>
      </p:sp>
      <p:sp>
        <p:nvSpPr>
          <p:cNvPr id="733200" name="Text Box 16"/>
          <p:cNvSpPr txBox="1">
            <a:spLocks noChangeArrowheads="1"/>
          </p:cNvSpPr>
          <p:nvPr/>
        </p:nvSpPr>
        <p:spPr bwMode="auto">
          <a:xfrm>
            <a:off x="1009650" y="5867400"/>
            <a:ext cx="3930650" cy="366713"/>
          </a:xfrm>
          <a:prstGeom prst="rect">
            <a:avLst/>
          </a:prstGeom>
          <a:noFill/>
          <a:ln w="9525">
            <a:noFill/>
            <a:miter lim="800000"/>
            <a:headEnd/>
            <a:tailEnd/>
          </a:ln>
        </p:spPr>
        <p:txBody>
          <a:bodyPr wrap="none">
            <a:spAutoFit/>
          </a:bodyPr>
          <a:lstStyle/>
          <a:p>
            <a:r>
              <a:rPr lang="en-US" sz="1800"/>
              <a:t>The adult is holding a piece of paper.</a:t>
            </a:r>
          </a:p>
        </p:txBody>
      </p:sp>
      <p:sp>
        <p:nvSpPr>
          <p:cNvPr id="733201" name="Text Box 17"/>
          <p:cNvSpPr txBox="1">
            <a:spLocks noChangeArrowheads="1"/>
          </p:cNvSpPr>
          <p:nvPr/>
        </p:nvSpPr>
        <p:spPr bwMode="auto">
          <a:xfrm>
            <a:off x="1016000" y="5867400"/>
            <a:ext cx="7842250" cy="366713"/>
          </a:xfrm>
          <a:prstGeom prst="rect">
            <a:avLst/>
          </a:prstGeom>
          <a:noFill/>
          <a:ln w="9525">
            <a:noFill/>
            <a:miter lim="800000"/>
            <a:headEnd/>
            <a:tailEnd/>
          </a:ln>
        </p:spPr>
        <p:txBody>
          <a:bodyPr wrap="none">
            <a:spAutoFit/>
          </a:bodyPr>
          <a:lstStyle/>
          <a:p>
            <a:r>
              <a:rPr lang="en-US" sz="1800"/>
              <a:t>The mother of the batter is an optometrist or opthalmologist (an eye doctor).</a:t>
            </a:r>
          </a:p>
        </p:txBody>
      </p:sp>
      <p:sp>
        <p:nvSpPr>
          <p:cNvPr id="112656" name="AutoShape 18">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9668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3192"/>
                                        </p:tgtEl>
                                        <p:attrNameLst>
                                          <p:attrName>style.visibility</p:attrName>
                                        </p:attrNameLst>
                                      </p:cBhvr>
                                      <p:to>
                                        <p:strVal val="visible"/>
                                      </p:to>
                                    </p:set>
                                  </p:childTnLst>
                                </p:cTn>
                              </p:par>
                              <p:par>
                                <p:cTn id="11" presetID="9" presetClass="exit" presetSubtype="0" fill="hold" grpId="1" nodeType="withEffect">
                                  <p:stCondLst>
                                    <p:cond delay="0"/>
                                  </p:stCondLst>
                                  <p:childTnLst>
                                    <p:animEffect transition="out" filter="dissolve">
                                      <p:cBhvr>
                                        <p:cTn id="12" dur="500"/>
                                        <p:tgtEl>
                                          <p:spTgt spid="733191"/>
                                        </p:tgtEl>
                                      </p:cBhvr>
                                    </p:animEffect>
                                    <p:set>
                                      <p:cBhvr>
                                        <p:cTn id="13" dur="1" fill="hold">
                                          <p:stCondLst>
                                            <p:cond delay="499"/>
                                          </p:stCondLst>
                                        </p:cTn>
                                        <p:tgtEl>
                                          <p:spTgt spid="73319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3193"/>
                                        </p:tgtEl>
                                        <p:attrNameLst>
                                          <p:attrName>style.visibility</p:attrName>
                                        </p:attrNameLst>
                                      </p:cBhvr>
                                      <p:to>
                                        <p:strVal val="visible"/>
                                      </p:to>
                                    </p:set>
                                  </p:childTnLst>
                                </p:cTn>
                              </p:par>
                              <p:par>
                                <p:cTn id="18" presetID="9" presetClass="exit" presetSubtype="0" fill="hold" grpId="1" nodeType="withEffect">
                                  <p:stCondLst>
                                    <p:cond delay="0"/>
                                  </p:stCondLst>
                                  <p:childTnLst>
                                    <p:animEffect transition="out" filter="dissolve">
                                      <p:cBhvr>
                                        <p:cTn id="19" dur="500"/>
                                        <p:tgtEl>
                                          <p:spTgt spid="733192"/>
                                        </p:tgtEl>
                                      </p:cBhvr>
                                    </p:animEffect>
                                    <p:set>
                                      <p:cBhvr>
                                        <p:cTn id="20" dur="1" fill="hold">
                                          <p:stCondLst>
                                            <p:cond delay="499"/>
                                          </p:stCondLst>
                                        </p:cTn>
                                        <p:tgtEl>
                                          <p:spTgt spid="73319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3194"/>
                                        </p:tgtEl>
                                        <p:attrNameLst>
                                          <p:attrName>style.visibility</p:attrName>
                                        </p:attrNameLst>
                                      </p:cBhvr>
                                      <p:to>
                                        <p:strVal val="visible"/>
                                      </p:to>
                                    </p:set>
                                  </p:childTnLst>
                                </p:cTn>
                              </p:par>
                              <p:par>
                                <p:cTn id="25" presetID="9" presetClass="exit" presetSubtype="0" fill="hold" grpId="1" nodeType="withEffect">
                                  <p:stCondLst>
                                    <p:cond delay="0"/>
                                  </p:stCondLst>
                                  <p:childTnLst>
                                    <p:animEffect transition="out" filter="dissolve">
                                      <p:cBhvr>
                                        <p:cTn id="26" dur="500"/>
                                        <p:tgtEl>
                                          <p:spTgt spid="733193"/>
                                        </p:tgtEl>
                                      </p:cBhvr>
                                    </p:animEffect>
                                    <p:set>
                                      <p:cBhvr>
                                        <p:cTn id="27" dur="1" fill="hold">
                                          <p:stCondLst>
                                            <p:cond delay="499"/>
                                          </p:stCondLst>
                                        </p:cTn>
                                        <p:tgtEl>
                                          <p:spTgt spid="73319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33195"/>
                                        </p:tgtEl>
                                        <p:attrNameLst>
                                          <p:attrName>style.visibility</p:attrName>
                                        </p:attrNameLst>
                                      </p:cBhvr>
                                      <p:to>
                                        <p:strVal val="visible"/>
                                      </p:to>
                                    </p:set>
                                  </p:childTnLst>
                                </p:cTn>
                              </p:par>
                              <p:par>
                                <p:cTn id="32" presetID="9" presetClass="exit" presetSubtype="0" fill="hold" grpId="1" nodeType="withEffect">
                                  <p:stCondLst>
                                    <p:cond delay="0"/>
                                  </p:stCondLst>
                                  <p:childTnLst>
                                    <p:animEffect transition="out" filter="dissolve">
                                      <p:cBhvr>
                                        <p:cTn id="33" dur="500"/>
                                        <p:tgtEl>
                                          <p:spTgt spid="733194"/>
                                        </p:tgtEl>
                                      </p:cBhvr>
                                    </p:animEffect>
                                    <p:set>
                                      <p:cBhvr>
                                        <p:cTn id="34" dur="1" fill="hold">
                                          <p:stCondLst>
                                            <p:cond delay="499"/>
                                          </p:stCondLst>
                                        </p:cTn>
                                        <p:tgtEl>
                                          <p:spTgt spid="73319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3196"/>
                                        </p:tgtEl>
                                        <p:attrNameLst>
                                          <p:attrName>style.visibility</p:attrName>
                                        </p:attrNameLst>
                                      </p:cBhvr>
                                      <p:to>
                                        <p:strVal val="visible"/>
                                      </p:to>
                                    </p:set>
                                  </p:childTnLst>
                                </p:cTn>
                              </p:par>
                              <p:par>
                                <p:cTn id="39" presetID="9" presetClass="exit" presetSubtype="0" fill="hold" grpId="1" nodeType="withEffect">
                                  <p:stCondLst>
                                    <p:cond delay="0"/>
                                  </p:stCondLst>
                                  <p:childTnLst>
                                    <p:animEffect transition="out" filter="dissolve">
                                      <p:cBhvr>
                                        <p:cTn id="40" dur="500"/>
                                        <p:tgtEl>
                                          <p:spTgt spid="733195"/>
                                        </p:tgtEl>
                                      </p:cBhvr>
                                    </p:animEffect>
                                    <p:set>
                                      <p:cBhvr>
                                        <p:cTn id="41" dur="1" fill="hold">
                                          <p:stCondLst>
                                            <p:cond delay="499"/>
                                          </p:stCondLst>
                                        </p:cTn>
                                        <p:tgtEl>
                                          <p:spTgt spid="73319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33197"/>
                                        </p:tgtEl>
                                        <p:attrNameLst>
                                          <p:attrName>style.visibility</p:attrName>
                                        </p:attrNameLst>
                                      </p:cBhvr>
                                      <p:to>
                                        <p:strVal val="visible"/>
                                      </p:to>
                                    </p:set>
                                  </p:childTnLst>
                                </p:cTn>
                              </p:par>
                              <p:par>
                                <p:cTn id="46" presetID="9" presetClass="exit" presetSubtype="0" fill="hold" grpId="1" nodeType="withEffect">
                                  <p:stCondLst>
                                    <p:cond delay="0"/>
                                  </p:stCondLst>
                                  <p:childTnLst>
                                    <p:animEffect transition="out" filter="dissolve">
                                      <p:cBhvr>
                                        <p:cTn id="47" dur="500"/>
                                        <p:tgtEl>
                                          <p:spTgt spid="733196"/>
                                        </p:tgtEl>
                                      </p:cBhvr>
                                    </p:animEffect>
                                    <p:set>
                                      <p:cBhvr>
                                        <p:cTn id="48" dur="1" fill="hold">
                                          <p:stCondLst>
                                            <p:cond delay="499"/>
                                          </p:stCondLst>
                                        </p:cTn>
                                        <p:tgtEl>
                                          <p:spTgt spid="73319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33198"/>
                                        </p:tgtEl>
                                        <p:attrNameLst>
                                          <p:attrName>style.visibility</p:attrName>
                                        </p:attrNameLst>
                                      </p:cBhvr>
                                      <p:to>
                                        <p:strVal val="visible"/>
                                      </p:to>
                                    </p:set>
                                  </p:childTnLst>
                                </p:cTn>
                              </p:par>
                              <p:par>
                                <p:cTn id="53" presetID="9" presetClass="exit" presetSubtype="0" fill="hold" grpId="1" nodeType="withEffect">
                                  <p:stCondLst>
                                    <p:cond delay="0"/>
                                  </p:stCondLst>
                                  <p:childTnLst>
                                    <p:animEffect transition="out" filter="dissolve">
                                      <p:cBhvr>
                                        <p:cTn id="54" dur="500"/>
                                        <p:tgtEl>
                                          <p:spTgt spid="733197"/>
                                        </p:tgtEl>
                                      </p:cBhvr>
                                    </p:animEffect>
                                    <p:set>
                                      <p:cBhvr>
                                        <p:cTn id="55" dur="1" fill="hold">
                                          <p:stCondLst>
                                            <p:cond delay="499"/>
                                          </p:stCondLst>
                                        </p:cTn>
                                        <p:tgtEl>
                                          <p:spTgt spid="73319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33200"/>
                                        </p:tgtEl>
                                        <p:attrNameLst>
                                          <p:attrName>style.visibility</p:attrName>
                                        </p:attrNameLst>
                                      </p:cBhvr>
                                      <p:to>
                                        <p:strVal val="visible"/>
                                      </p:to>
                                    </p:set>
                                  </p:childTnLst>
                                </p:cTn>
                              </p:par>
                              <p:par>
                                <p:cTn id="60" presetID="9" presetClass="exit" presetSubtype="0" fill="hold" grpId="1" nodeType="withEffect">
                                  <p:stCondLst>
                                    <p:cond delay="0"/>
                                  </p:stCondLst>
                                  <p:childTnLst>
                                    <p:animEffect transition="out" filter="dissolve">
                                      <p:cBhvr>
                                        <p:cTn id="61" dur="500"/>
                                        <p:tgtEl>
                                          <p:spTgt spid="733198"/>
                                        </p:tgtEl>
                                      </p:cBhvr>
                                    </p:animEffect>
                                    <p:set>
                                      <p:cBhvr>
                                        <p:cTn id="62" dur="1" fill="hold">
                                          <p:stCondLst>
                                            <p:cond delay="499"/>
                                          </p:stCondLst>
                                        </p:cTn>
                                        <p:tgtEl>
                                          <p:spTgt spid="73319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3199"/>
                                        </p:tgtEl>
                                        <p:attrNameLst>
                                          <p:attrName>style.visibility</p:attrName>
                                        </p:attrNameLst>
                                      </p:cBhvr>
                                      <p:to>
                                        <p:strVal val="visible"/>
                                      </p:to>
                                    </p:set>
                                  </p:childTnLst>
                                </p:cTn>
                              </p:par>
                              <p:par>
                                <p:cTn id="67" presetID="9" presetClass="exit" presetSubtype="0" fill="hold" grpId="1" nodeType="withEffect">
                                  <p:stCondLst>
                                    <p:cond delay="0"/>
                                  </p:stCondLst>
                                  <p:childTnLst>
                                    <p:animEffect transition="out" filter="dissolve">
                                      <p:cBhvr>
                                        <p:cTn id="68" dur="500"/>
                                        <p:tgtEl>
                                          <p:spTgt spid="733200"/>
                                        </p:tgtEl>
                                      </p:cBhvr>
                                    </p:animEffect>
                                    <p:set>
                                      <p:cBhvr>
                                        <p:cTn id="69" dur="1" fill="hold">
                                          <p:stCondLst>
                                            <p:cond delay="499"/>
                                          </p:stCondLst>
                                        </p:cTn>
                                        <p:tgtEl>
                                          <p:spTgt spid="73320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33201"/>
                                        </p:tgtEl>
                                        <p:attrNameLst>
                                          <p:attrName>style.visibility</p:attrName>
                                        </p:attrNameLst>
                                      </p:cBhvr>
                                      <p:to>
                                        <p:strVal val="visible"/>
                                      </p:to>
                                    </p:set>
                                  </p:childTnLst>
                                </p:cTn>
                              </p:par>
                              <p:par>
                                <p:cTn id="74" presetID="9" presetClass="exit" presetSubtype="0" fill="hold" grpId="1" nodeType="withEffect">
                                  <p:stCondLst>
                                    <p:cond delay="0"/>
                                  </p:stCondLst>
                                  <p:childTnLst>
                                    <p:animEffect transition="out" filter="dissolve">
                                      <p:cBhvr>
                                        <p:cTn id="75" dur="500"/>
                                        <p:tgtEl>
                                          <p:spTgt spid="733199"/>
                                        </p:tgtEl>
                                      </p:cBhvr>
                                    </p:animEffect>
                                    <p:set>
                                      <p:cBhvr>
                                        <p:cTn id="76" dur="1" fill="hold">
                                          <p:stCondLst>
                                            <p:cond delay="499"/>
                                          </p:stCondLst>
                                        </p:cTn>
                                        <p:tgtEl>
                                          <p:spTgt spid="733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p:bldP spid="733191" grpId="1"/>
      <p:bldP spid="733192" grpId="0"/>
      <p:bldP spid="733192" grpId="1"/>
      <p:bldP spid="733193" grpId="0"/>
      <p:bldP spid="733193" grpId="1"/>
      <p:bldP spid="733194" grpId="0"/>
      <p:bldP spid="733194" grpId="1"/>
      <p:bldP spid="733195" grpId="0"/>
      <p:bldP spid="733195" grpId="1"/>
      <p:bldP spid="733196" grpId="0"/>
      <p:bldP spid="733196" grpId="1"/>
      <p:bldP spid="733197" grpId="0"/>
      <p:bldP spid="733197" grpId="1"/>
      <p:bldP spid="733198" grpId="0"/>
      <p:bldP spid="733198" grpId="1"/>
      <p:bldP spid="733199" grpId="0"/>
      <p:bldP spid="733199" grpId="1"/>
      <p:bldP spid="733200" grpId="0"/>
      <p:bldP spid="733200" grpId="1"/>
      <p:bldP spid="733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2895600" y="304800"/>
            <a:ext cx="3352800" cy="917575"/>
          </a:xfrm>
        </p:spPr>
        <p:txBody>
          <a:bodyPr/>
          <a:lstStyle/>
          <a:p>
            <a:pPr eaLnBrk="1" hangingPunct="1"/>
            <a:r>
              <a:rPr lang="en-US" sz="4000" b="1" i="1">
                <a:latin typeface="Arial" charset="0"/>
              </a:rPr>
              <a:t>Data</a:t>
            </a:r>
          </a:p>
        </p:txBody>
      </p:sp>
      <p:sp>
        <p:nvSpPr>
          <p:cNvPr id="113667" name="Rectangle 3"/>
          <p:cNvSpPr>
            <a:spLocks noGrp="1" noChangeArrowheads="1"/>
          </p:cNvSpPr>
          <p:nvPr>
            <p:ph type="subTitle" idx="1"/>
          </p:nvPr>
        </p:nvSpPr>
        <p:spPr>
          <a:xfrm>
            <a:off x="1447800" y="1219200"/>
            <a:ext cx="6400800" cy="685800"/>
          </a:xfrm>
        </p:spPr>
        <p:txBody>
          <a:bodyPr/>
          <a:lstStyle/>
          <a:p>
            <a:pPr algn="l" eaLnBrk="1" hangingPunct="1"/>
            <a:r>
              <a:rPr lang="en-US">
                <a:latin typeface="Arial" charset="0"/>
              </a:rPr>
              <a:t>Observations are also called </a:t>
            </a:r>
            <a:r>
              <a:rPr lang="en-US" b="1">
                <a:solidFill>
                  <a:srgbClr val="0000FF"/>
                </a:solidFill>
                <a:latin typeface="Arial" charset="0"/>
              </a:rPr>
              <a:t>data</a:t>
            </a:r>
            <a:r>
              <a:rPr lang="en-US">
                <a:latin typeface="Arial" charset="0"/>
              </a:rPr>
              <a:t>.</a:t>
            </a:r>
          </a:p>
        </p:txBody>
      </p:sp>
      <p:sp>
        <p:nvSpPr>
          <p:cNvPr id="113668" name="Rectangle 4"/>
          <p:cNvSpPr>
            <a:spLocks noChangeArrowheads="1"/>
          </p:cNvSpPr>
          <p:nvPr/>
        </p:nvSpPr>
        <p:spPr bwMode="auto">
          <a:xfrm>
            <a:off x="2057400" y="3763963"/>
            <a:ext cx="5233988" cy="579437"/>
          </a:xfrm>
          <a:prstGeom prst="rect">
            <a:avLst/>
          </a:prstGeom>
          <a:noFill/>
          <a:ln w="9525">
            <a:noFill/>
            <a:miter lim="800000"/>
            <a:headEnd/>
            <a:tailEnd/>
          </a:ln>
        </p:spPr>
        <p:txBody>
          <a:bodyPr wrap="none">
            <a:spAutoFit/>
          </a:bodyPr>
          <a:lstStyle/>
          <a:p>
            <a:pPr>
              <a:spcBef>
                <a:spcPct val="20000"/>
              </a:spcBef>
            </a:pPr>
            <a:r>
              <a:rPr lang="en-US" sz="3200"/>
              <a:t>There are two types of data.</a:t>
            </a:r>
          </a:p>
        </p:txBody>
      </p:sp>
      <p:sp>
        <p:nvSpPr>
          <p:cNvPr id="544773" name="Rectangle 5"/>
          <p:cNvSpPr>
            <a:spLocks noChangeArrowheads="1"/>
          </p:cNvSpPr>
          <p:nvPr/>
        </p:nvSpPr>
        <p:spPr bwMode="auto">
          <a:xfrm>
            <a:off x="633413" y="4525963"/>
            <a:ext cx="7977187" cy="579437"/>
          </a:xfrm>
          <a:prstGeom prst="rect">
            <a:avLst/>
          </a:prstGeom>
          <a:noFill/>
          <a:ln w="9525">
            <a:noFill/>
            <a:miter lim="800000"/>
            <a:headEnd/>
            <a:tailEnd/>
          </a:ln>
        </p:spPr>
        <p:txBody>
          <a:bodyPr wrap="none">
            <a:spAutoFit/>
          </a:bodyPr>
          <a:lstStyle/>
          <a:p>
            <a:r>
              <a:rPr lang="en-US" sz="3200" b="1" dirty="0">
                <a:solidFill>
                  <a:srgbClr val="0000FF"/>
                </a:solidFill>
              </a:rPr>
              <a:t>qualitative data		quantitative data</a:t>
            </a:r>
          </a:p>
        </p:txBody>
      </p:sp>
      <p:sp>
        <p:nvSpPr>
          <p:cNvPr id="544774" name="Rectangle 6"/>
          <p:cNvSpPr>
            <a:spLocks noChangeArrowheads="1"/>
          </p:cNvSpPr>
          <p:nvPr/>
        </p:nvSpPr>
        <p:spPr bwMode="auto">
          <a:xfrm>
            <a:off x="685800" y="5354638"/>
            <a:ext cx="8458200" cy="969962"/>
          </a:xfrm>
          <a:prstGeom prst="rect">
            <a:avLst/>
          </a:prstGeom>
          <a:noFill/>
          <a:ln w="9525">
            <a:noFill/>
            <a:miter lim="800000"/>
            <a:headEnd/>
            <a:tailEnd/>
          </a:ln>
        </p:spPr>
        <p:txBody>
          <a:bodyPr>
            <a:spAutoFit/>
          </a:bodyPr>
          <a:lstStyle/>
          <a:p>
            <a:pPr>
              <a:lnSpc>
                <a:spcPct val="80000"/>
              </a:lnSpc>
              <a:spcBef>
                <a:spcPct val="20000"/>
              </a:spcBef>
            </a:pPr>
            <a:r>
              <a:rPr lang="en-US" sz="3200"/>
              <a:t>descriptions;  			</a:t>
            </a:r>
            <a:r>
              <a:rPr lang="en-US" sz="3200" b="1">
                <a:solidFill>
                  <a:srgbClr val="0000FF"/>
                </a:solidFill>
              </a:rPr>
              <a:t>measurements</a:t>
            </a:r>
            <a:r>
              <a:rPr lang="en-US" sz="3200"/>
              <a:t>; </a:t>
            </a:r>
          </a:p>
          <a:p>
            <a:pPr>
              <a:lnSpc>
                <a:spcPct val="80000"/>
              </a:lnSpc>
              <a:spcBef>
                <a:spcPct val="20000"/>
              </a:spcBef>
            </a:pPr>
            <a:r>
              <a:rPr lang="en-US" sz="3200"/>
              <a:t>no numbers			must have numbers</a:t>
            </a:r>
          </a:p>
        </p:txBody>
      </p:sp>
      <p:pic>
        <p:nvPicPr>
          <p:cNvPr id="113671" name="Picture 7" descr="scale and research"/>
          <p:cNvPicPr>
            <a:picLocks noChangeAspect="1" noChangeArrowheads="1"/>
          </p:cNvPicPr>
          <p:nvPr/>
        </p:nvPicPr>
        <p:blipFill>
          <a:blip r:embed="rId3" cstate="print"/>
          <a:srcRect/>
          <a:stretch>
            <a:fillRect/>
          </a:stretch>
        </p:blipFill>
        <p:spPr bwMode="auto">
          <a:xfrm>
            <a:off x="3352800" y="1828800"/>
            <a:ext cx="2514600" cy="2030413"/>
          </a:xfrm>
          <a:prstGeom prst="rect">
            <a:avLst/>
          </a:prstGeom>
          <a:noFill/>
          <a:ln w="9525">
            <a:noFill/>
            <a:miter lim="800000"/>
            <a:headEnd/>
            <a:tailEnd/>
          </a:ln>
        </p:spPr>
      </p:pic>
      <p:sp>
        <p:nvSpPr>
          <p:cNvPr id="113672" name="AutoShape 8">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44778" name="Rectangle 10"/>
          <p:cNvSpPr>
            <a:spLocks noChangeArrowheads="1"/>
          </p:cNvSpPr>
          <p:nvPr/>
        </p:nvSpPr>
        <p:spPr bwMode="auto">
          <a:xfrm>
            <a:off x="5276850" y="6191250"/>
            <a:ext cx="2192338" cy="579438"/>
          </a:xfrm>
          <a:prstGeom prst="rect">
            <a:avLst/>
          </a:prstGeom>
          <a:noFill/>
          <a:ln w="9525">
            <a:noFill/>
            <a:miter lim="800000"/>
            <a:headEnd/>
            <a:tailEnd/>
          </a:ln>
        </p:spPr>
        <p:txBody>
          <a:bodyPr wrap="none">
            <a:spAutoFit/>
          </a:bodyPr>
          <a:lstStyle/>
          <a:p>
            <a:r>
              <a:rPr lang="en-US" sz="3200"/>
              <a:t>and UNITS</a:t>
            </a:r>
          </a:p>
        </p:txBody>
      </p:sp>
    </p:spTree>
    <p:extLst>
      <p:ext uri="{BB962C8B-B14F-4D97-AF65-F5344CB8AC3E}">
        <p14:creationId xmlns:p14="http://schemas.microsoft.com/office/powerpoint/2010/main" val="1621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4773">
                                            <p:txEl>
                                              <p:pRg st="0" end="0"/>
                                            </p:txEl>
                                          </p:spTgt>
                                        </p:tgtEl>
                                        <p:attrNameLst>
                                          <p:attrName>style.visibility</p:attrName>
                                        </p:attrNameLst>
                                      </p:cBhvr>
                                      <p:to>
                                        <p:strVal val="visible"/>
                                      </p:to>
                                    </p:set>
                                    <p:animEffect transition="in" filter="dissolve">
                                      <p:cBhvr>
                                        <p:cTn id="7" dur="1000"/>
                                        <p:tgtEl>
                                          <p:spTgt spid="544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4774">
                                            <p:txEl>
                                              <p:pRg st="0" end="0"/>
                                            </p:txEl>
                                          </p:spTgt>
                                        </p:tgtEl>
                                        <p:attrNameLst>
                                          <p:attrName>style.visibility</p:attrName>
                                        </p:attrNameLst>
                                      </p:cBhvr>
                                      <p:to>
                                        <p:strVal val="visible"/>
                                      </p:to>
                                    </p:set>
                                    <p:animEffect transition="in" filter="dissolve">
                                      <p:cBhvr>
                                        <p:cTn id="12" dur="1000"/>
                                        <p:tgtEl>
                                          <p:spTgt spid="54477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44774">
                                            <p:txEl>
                                              <p:pRg st="1" end="1"/>
                                            </p:txEl>
                                          </p:spTgt>
                                        </p:tgtEl>
                                        <p:attrNameLst>
                                          <p:attrName>style.visibility</p:attrName>
                                        </p:attrNameLst>
                                      </p:cBhvr>
                                      <p:to>
                                        <p:strVal val="visible"/>
                                      </p:to>
                                    </p:set>
                                    <p:animEffect transition="in" filter="dissolve">
                                      <p:cBhvr>
                                        <p:cTn id="15" dur="1000"/>
                                        <p:tgtEl>
                                          <p:spTgt spid="5447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44778"/>
                                        </p:tgtEl>
                                        <p:attrNameLst>
                                          <p:attrName>style.visibility</p:attrName>
                                        </p:attrNameLst>
                                      </p:cBhvr>
                                      <p:to>
                                        <p:strVal val="visible"/>
                                      </p:to>
                                    </p:set>
                                    <p:animEffect transition="in" filter="wipe(down)">
                                      <p:cBhvr>
                                        <p:cTn id="20" dur="580">
                                          <p:stCondLst>
                                            <p:cond delay="0"/>
                                          </p:stCondLst>
                                        </p:cTn>
                                        <p:tgtEl>
                                          <p:spTgt spid="544778"/>
                                        </p:tgtEl>
                                      </p:cBhvr>
                                    </p:animEffect>
                                    <p:anim calcmode="lin" valueType="num">
                                      <p:cBhvr>
                                        <p:cTn id="21" dur="1822" tmFilter="0,0; 0.14,0.36; 0.43,0.73; 0.71,0.91; 1.0,1.0">
                                          <p:stCondLst>
                                            <p:cond delay="0"/>
                                          </p:stCondLst>
                                        </p:cTn>
                                        <p:tgtEl>
                                          <p:spTgt spid="54477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4477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4477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4477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44778"/>
                                        </p:tgtEl>
                                        <p:attrNameLst>
                                          <p:attrName>ppt_y</p:attrName>
                                        </p:attrNameLst>
                                      </p:cBhvr>
                                      <p:tavLst>
                                        <p:tav tm="0" fmla="#ppt_y-sin(pi*$)/81">
                                          <p:val>
                                            <p:fltVal val="0"/>
                                          </p:val>
                                        </p:tav>
                                        <p:tav tm="100000">
                                          <p:val>
                                            <p:fltVal val="1"/>
                                          </p:val>
                                        </p:tav>
                                      </p:tavLst>
                                    </p:anim>
                                    <p:animScale>
                                      <p:cBhvr>
                                        <p:cTn id="26" dur="26">
                                          <p:stCondLst>
                                            <p:cond delay="650"/>
                                          </p:stCondLst>
                                        </p:cTn>
                                        <p:tgtEl>
                                          <p:spTgt spid="544778"/>
                                        </p:tgtEl>
                                      </p:cBhvr>
                                      <p:to x="100000" y="60000"/>
                                    </p:animScale>
                                    <p:animScale>
                                      <p:cBhvr>
                                        <p:cTn id="27" dur="166" decel="50000">
                                          <p:stCondLst>
                                            <p:cond delay="676"/>
                                          </p:stCondLst>
                                        </p:cTn>
                                        <p:tgtEl>
                                          <p:spTgt spid="544778"/>
                                        </p:tgtEl>
                                      </p:cBhvr>
                                      <p:to x="100000" y="100000"/>
                                    </p:animScale>
                                    <p:animScale>
                                      <p:cBhvr>
                                        <p:cTn id="28" dur="26">
                                          <p:stCondLst>
                                            <p:cond delay="1312"/>
                                          </p:stCondLst>
                                        </p:cTn>
                                        <p:tgtEl>
                                          <p:spTgt spid="544778"/>
                                        </p:tgtEl>
                                      </p:cBhvr>
                                      <p:to x="100000" y="80000"/>
                                    </p:animScale>
                                    <p:animScale>
                                      <p:cBhvr>
                                        <p:cTn id="29" dur="166" decel="50000">
                                          <p:stCondLst>
                                            <p:cond delay="1338"/>
                                          </p:stCondLst>
                                        </p:cTn>
                                        <p:tgtEl>
                                          <p:spTgt spid="544778"/>
                                        </p:tgtEl>
                                      </p:cBhvr>
                                      <p:to x="100000" y="100000"/>
                                    </p:animScale>
                                    <p:animScale>
                                      <p:cBhvr>
                                        <p:cTn id="30" dur="26">
                                          <p:stCondLst>
                                            <p:cond delay="1642"/>
                                          </p:stCondLst>
                                        </p:cTn>
                                        <p:tgtEl>
                                          <p:spTgt spid="544778"/>
                                        </p:tgtEl>
                                      </p:cBhvr>
                                      <p:to x="100000" y="90000"/>
                                    </p:animScale>
                                    <p:animScale>
                                      <p:cBhvr>
                                        <p:cTn id="31" dur="166" decel="50000">
                                          <p:stCondLst>
                                            <p:cond delay="1668"/>
                                          </p:stCondLst>
                                        </p:cTn>
                                        <p:tgtEl>
                                          <p:spTgt spid="544778"/>
                                        </p:tgtEl>
                                      </p:cBhvr>
                                      <p:to x="100000" y="100000"/>
                                    </p:animScale>
                                    <p:animScale>
                                      <p:cBhvr>
                                        <p:cTn id="32" dur="26">
                                          <p:stCondLst>
                                            <p:cond delay="1808"/>
                                          </p:stCondLst>
                                        </p:cTn>
                                        <p:tgtEl>
                                          <p:spTgt spid="544778"/>
                                        </p:tgtEl>
                                      </p:cBhvr>
                                      <p:to x="100000" y="95000"/>
                                    </p:animScale>
                                    <p:animScale>
                                      <p:cBhvr>
                                        <p:cTn id="33" dur="166" decel="50000">
                                          <p:stCondLst>
                                            <p:cond delay="1834"/>
                                          </p:stCondLst>
                                        </p:cTn>
                                        <p:tgtEl>
                                          <p:spTgt spid="5447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762000" y="685800"/>
            <a:ext cx="7772400" cy="765175"/>
          </a:xfrm>
        </p:spPr>
        <p:txBody>
          <a:bodyPr/>
          <a:lstStyle/>
          <a:p>
            <a:pPr eaLnBrk="1" hangingPunct="1"/>
            <a:r>
              <a:rPr lang="en-US" sz="4000" b="1" i="1">
                <a:latin typeface="Arial" charset="0"/>
              </a:rPr>
              <a:t>Parts of the Scientific Method</a:t>
            </a:r>
          </a:p>
        </p:txBody>
      </p:sp>
      <p:sp>
        <p:nvSpPr>
          <p:cNvPr id="545795" name="Rectangle 3"/>
          <p:cNvSpPr>
            <a:spLocks noGrp="1" noChangeArrowheads="1"/>
          </p:cNvSpPr>
          <p:nvPr>
            <p:ph type="subTitle" idx="1"/>
          </p:nvPr>
        </p:nvSpPr>
        <p:spPr>
          <a:xfrm>
            <a:off x="990600" y="2438400"/>
            <a:ext cx="7239000" cy="3200400"/>
          </a:xfrm>
        </p:spPr>
        <p:txBody>
          <a:bodyPr/>
          <a:lstStyle/>
          <a:p>
            <a:pPr algn="l" eaLnBrk="1" hangingPunct="1">
              <a:buFontTx/>
              <a:buChar char="•"/>
            </a:pPr>
            <a:r>
              <a:rPr lang="en-US" sz="2800">
                <a:latin typeface="Arial" charset="0"/>
              </a:rPr>
              <a:t> Identify an unknown.</a:t>
            </a:r>
          </a:p>
          <a:p>
            <a:pPr algn="l" eaLnBrk="1" hangingPunct="1">
              <a:buFontTx/>
              <a:buChar char="•"/>
            </a:pPr>
            <a:r>
              <a:rPr lang="en-US" sz="2800">
                <a:latin typeface="Arial" charset="0"/>
              </a:rPr>
              <a:t> Make a </a:t>
            </a:r>
            <a:r>
              <a:rPr lang="en-US" sz="2800" b="1">
                <a:solidFill>
                  <a:srgbClr val="0000FF"/>
                </a:solidFill>
                <a:latin typeface="Arial" charset="0"/>
                <a:hlinkClick r:id="" action="ppaction://noaction"/>
              </a:rPr>
              <a:t>hypothesis</a:t>
            </a:r>
            <a:endParaRPr lang="en-US" sz="2800">
              <a:latin typeface="Arial" charset="0"/>
            </a:endParaRPr>
          </a:p>
          <a:p>
            <a:pPr algn="l" eaLnBrk="1" hangingPunct="1"/>
            <a:r>
              <a:rPr lang="en-US" sz="2800">
                <a:latin typeface="Arial" charset="0"/>
              </a:rPr>
              <a:t>	(a testable prediction).</a:t>
            </a:r>
          </a:p>
          <a:p>
            <a:pPr algn="l" eaLnBrk="1" hangingPunct="1">
              <a:buFontTx/>
              <a:buChar char="•"/>
            </a:pPr>
            <a:r>
              <a:rPr lang="en-US" sz="2800">
                <a:latin typeface="Arial" charset="0"/>
              </a:rPr>
              <a:t> </a:t>
            </a:r>
            <a:r>
              <a:rPr lang="en-US" sz="2800" b="1">
                <a:solidFill>
                  <a:srgbClr val="0000FF"/>
                </a:solidFill>
                <a:latin typeface="Arial" charset="0"/>
                <a:hlinkClick r:id="" action="ppaction://noaction"/>
              </a:rPr>
              <a:t>Experiment</a:t>
            </a:r>
            <a:r>
              <a:rPr lang="en-US" sz="2800">
                <a:latin typeface="Arial" charset="0"/>
              </a:rPr>
              <a:t> to test</a:t>
            </a:r>
          </a:p>
          <a:p>
            <a:pPr algn="l" eaLnBrk="1" hangingPunct="1"/>
            <a:r>
              <a:rPr lang="en-US" sz="2800">
                <a:latin typeface="Arial" charset="0"/>
              </a:rPr>
              <a:t>	the hypothesis.</a:t>
            </a:r>
          </a:p>
          <a:p>
            <a:pPr algn="l" eaLnBrk="1" hangingPunct="1">
              <a:buFontTx/>
              <a:buChar char="•"/>
            </a:pPr>
            <a:r>
              <a:rPr lang="en-US" sz="2800">
                <a:latin typeface="Arial" charset="0"/>
              </a:rPr>
              <a:t> Draw a valid </a:t>
            </a:r>
            <a:r>
              <a:rPr lang="en-US" sz="2800" b="1">
                <a:solidFill>
                  <a:srgbClr val="0000FF"/>
                </a:solidFill>
                <a:latin typeface="Arial" charset="0"/>
              </a:rPr>
              <a:t>conclusion</a:t>
            </a:r>
            <a:r>
              <a:rPr lang="en-US" sz="2800">
                <a:latin typeface="Arial" charset="0"/>
              </a:rPr>
              <a:t>.</a:t>
            </a:r>
          </a:p>
          <a:p>
            <a:pPr algn="l" eaLnBrk="1" hangingPunct="1"/>
            <a:endParaRPr lang="en-US" sz="2800">
              <a:latin typeface="Arial" charset="0"/>
            </a:endParaRPr>
          </a:p>
          <a:p>
            <a:pPr algn="l" eaLnBrk="1" hangingPunct="1"/>
            <a:endParaRPr lang="en-US" sz="2800">
              <a:latin typeface="Arial" charset="0"/>
            </a:endParaRPr>
          </a:p>
        </p:txBody>
      </p:sp>
      <p:pic>
        <p:nvPicPr>
          <p:cNvPr id="114692" name="Picture 4" descr="microscope"/>
          <p:cNvPicPr>
            <a:picLocks noChangeAspect="1" noChangeArrowheads="1"/>
          </p:cNvPicPr>
          <p:nvPr/>
        </p:nvPicPr>
        <p:blipFill>
          <a:blip r:embed="rId3" cstate="print"/>
          <a:srcRect/>
          <a:stretch>
            <a:fillRect/>
          </a:stretch>
        </p:blipFill>
        <p:spPr bwMode="auto">
          <a:xfrm>
            <a:off x="5715000" y="2057400"/>
            <a:ext cx="2938463" cy="3581400"/>
          </a:xfrm>
          <a:prstGeom prst="rect">
            <a:avLst/>
          </a:prstGeom>
          <a:noFill/>
          <a:ln w="9525">
            <a:noFill/>
            <a:miter lim="800000"/>
            <a:headEnd/>
            <a:tailEnd/>
          </a:ln>
        </p:spPr>
      </p:pic>
      <p:sp>
        <p:nvSpPr>
          <p:cNvPr id="11469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21860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dissolve">
                                      <p:cBhvr>
                                        <p:cTn id="7" dur="1000"/>
                                        <p:tgtEl>
                                          <p:spTgt spid="545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5795">
                                            <p:txEl>
                                              <p:pRg st="1" end="1"/>
                                            </p:txEl>
                                          </p:spTgt>
                                        </p:tgtEl>
                                        <p:attrNameLst>
                                          <p:attrName>style.visibility</p:attrName>
                                        </p:attrNameLst>
                                      </p:cBhvr>
                                      <p:to>
                                        <p:strVal val="visible"/>
                                      </p:to>
                                    </p:set>
                                    <p:animEffect transition="in" filter="dissolve">
                                      <p:cBhvr>
                                        <p:cTn id="12" dur="1000"/>
                                        <p:tgtEl>
                                          <p:spTgt spid="54579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animEffect transition="in" filter="dissolve">
                                      <p:cBhvr>
                                        <p:cTn id="15" dur="1000"/>
                                        <p:tgtEl>
                                          <p:spTgt spid="5457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45795">
                                            <p:txEl>
                                              <p:pRg st="3" end="3"/>
                                            </p:txEl>
                                          </p:spTgt>
                                        </p:tgtEl>
                                        <p:attrNameLst>
                                          <p:attrName>style.visibility</p:attrName>
                                        </p:attrNameLst>
                                      </p:cBhvr>
                                      <p:to>
                                        <p:strVal val="visible"/>
                                      </p:to>
                                    </p:set>
                                    <p:animEffect transition="in" filter="dissolve">
                                      <p:cBhvr>
                                        <p:cTn id="20" dur="1000"/>
                                        <p:tgtEl>
                                          <p:spTgt spid="545795">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animEffect transition="in" filter="dissolve">
                                      <p:cBhvr>
                                        <p:cTn id="23" dur="1000"/>
                                        <p:tgtEl>
                                          <p:spTgt spid="54579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45795">
                                            <p:txEl>
                                              <p:pRg st="5" end="5"/>
                                            </p:txEl>
                                          </p:spTgt>
                                        </p:tgtEl>
                                        <p:attrNameLst>
                                          <p:attrName>style.visibility</p:attrName>
                                        </p:attrNameLst>
                                      </p:cBhvr>
                                      <p:to>
                                        <p:strVal val="visible"/>
                                      </p:to>
                                    </p:set>
                                    <p:animEffect transition="in" filter="dissolve">
                                      <p:cBhvr>
                                        <p:cTn id="28" dur="1000"/>
                                        <p:tgtEl>
                                          <p:spTgt spid="545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1447800" y="304800"/>
            <a:ext cx="6248400" cy="1470025"/>
          </a:xfrm>
        </p:spPr>
        <p:txBody>
          <a:bodyPr/>
          <a:lstStyle/>
          <a:p>
            <a:pPr eaLnBrk="1" hangingPunct="1"/>
            <a:r>
              <a:rPr lang="en-US" sz="4000" b="1" i="1"/>
              <a:t>Scientific Law vs. </a:t>
            </a:r>
            <a:br>
              <a:rPr lang="en-US" sz="4000" b="1" i="1"/>
            </a:br>
            <a:r>
              <a:rPr lang="en-US" sz="4000" b="1" i="1"/>
              <a:t>Scientific Theory</a:t>
            </a:r>
          </a:p>
        </p:txBody>
      </p:sp>
      <p:sp>
        <p:nvSpPr>
          <p:cNvPr id="833539" name="Rectangle 3"/>
          <p:cNvSpPr>
            <a:spLocks noGrp="1" noChangeArrowheads="1"/>
          </p:cNvSpPr>
          <p:nvPr>
            <p:ph type="subTitle" idx="1"/>
          </p:nvPr>
        </p:nvSpPr>
        <p:spPr>
          <a:xfrm>
            <a:off x="1219200" y="2743200"/>
            <a:ext cx="3429000" cy="685800"/>
          </a:xfrm>
        </p:spPr>
        <p:txBody>
          <a:bodyPr/>
          <a:lstStyle/>
          <a:p>
            <a:pPr algn="l" eaLnBrk="1" hangingPunct="1"/>
            <a:r>
              <a:rPr lang="en-US" i="1"/>
              <a:t>Law of Gravity</a:t>
            </a:r>
          </a:p>
          <a:p>
            <a:pPr algn="l" eaLnBrk="1" hangingPunct="1"/>
            <a:endParaRPr lang="en-US" i="1"/>
          </a:p>
        </p:txBody>
      </p:sp>
      <p:pic>
        <p:nvPicPr>
          <p:cNvPr id="833540" name="Picture 4" descr="atom"/>
          <p:cNvPicPr>
            <a:picLocks noChangeAspect="1" noChangeArrowheads="1"/>
          </p:cNvPicPr>
          <p:nvPr/>
        </p:nvPicPr>
        <p:blipFill>
          <a:blip r:embed="rId3" cstate="print"/>
          <a:srcRect/>
          <a:stretch>
            <a:fillRect/>
          </a:stretch>
        </p:blipFill>
        <p:spPr bwMode="auto">
          <a:xfrm>
            <a:off x="6553200" y="4191000"/>
            <a:ext cx="1905000" cy="1898650"/>
          </a:xfrm>
          <a:prstGeom prst="rect">
            <a:avLst/>
          </a:prstGeom>
          <a:noFill/>
          <a:ln w="9525">
            <a:noFill/>
            <a:miter lim="800000"/>
            <a:headEnd/>
            <a:tailEnd/>
          </a:ln>
        </p:spPr>
      </p:pic>
      <p:pic>
        <p:nvPicPr>
          <p:cNvPr id="833541" name="Picture 5" descr="apple"/>
          <p:cNvPicPr>
            <a:picLocks noChangeAspect="1" noChangeArrowheads="1"/>
          </p:cNvPicPr>
          <p:nvPr/>
        </p:nvPicPr>
        <p:blipFill>
          <a:blip r:embed="rId4" cstate="print"/>
          <a:srcRect/>
          <a:stretch>
            <a:fillRect/>
          </a:stretch>
        </p:blipFill>
        <p:spPr bwMode="auto">
          <a:xfrm>
            <a:off x="6629400" y="1905000"/>
            <a:ext cx="1679575" cy="1814513"/>
          </a:xfrm>
          <a:prstGeom prst="rect">
            <a:avLst/>
          </a:prstGeom>
          <a:noFill/>
          <a:ln w="9525">
            <a:noFill/>
            <a:miter lim="800000"/>
            <a:headEnd/>
            <a:tailEnd/>
          </a:ln>
        </p:spPr>
      </p:pic>
      <p:sp>
        <p:nvSpPr>
          <p:cNvPr id="833542" name="Rectangle 6"/>
          <p:cNvSpPr>
            <a:spLocks noChangeArrowheads="1"/>
          </p:cNvSpPr>
          <p:nvPr/>
        </p:nvSpPr>
        <p:spPr bwMode="auto">
          <a:xfrm>
            <a:off x="533400" y="3352800"/>
            <a:ext cx="6858000" cy="1371600"/>
          </a:xfrm>
          <a:prstGeom prst="rect">
            <a:avLst/>
          </a:prstGeom>
          <a:noFill/>
          <a:ln w="9525">
            <a:noFill/>
            <a:miter lim="800000"/>
            <a:headEnd/>
            <a:tailEnd/>
          </a:ln>
        </p:spPr>
        <p:txBody>
          <a:bodyPr/>
          <a:lstStyle/>
          <a:p>
            <a:pPr>
              <a:spcBef>
                <a:spcPct val="20000"/>
              </a:spcBef>
            </a:pPr>
            <a:r>
              <a:rPr lang="en-US" sz="3200"/>
              <a:t>A </a:t>
            </a:r>
            <a:r>
              <a:rPr lang="en-US" sz="3200" b="1">
                <a:solidFill>
                  <a:srgbClr val="0000FF"/>
                </a:solidFill>
              </a:rPr>
              <a:t>theory</a:t>
            </a:r>
            <a:r>
              <a:rPr lang="en-US" sz="3200"/>
              <a:t> tries to explain why</a:t>
            </a:r>
          </a:p>
          <a:p>
            <a:pPr>
              <a:spcBef>
                <a:spcPct val="20000"/>
              </a:spcBef>
            </a:pPr>
            <a:r>
              <a:rPr lang="en-US" sz="3200"/>
              <a:t>or how something happens.</a:t>
            </a:r>
          </a:p>
        </p:txBody>
      </p:sp>
      <p:sp>
        <p:nvSpPr>
          <p:cNvPr id="833543" name="Rectangle 7"/>
          <p:cNvSpPr>
            <a:spLocks noChangeArrowheads="1"/>
          </p:cNvSpPr>
          <p:nvPr/>
        </p:nvSpPr>
        <p:spPr bwMode="auto">
          <a:xfrm>
            <a:off x="533400" y="2057400"/>
            <a:ext cx="6858000" cy="685800"/>
          </a:xfrm>
          <a:prstGeom prst="rect">
            <a:avLst/>
          </a:prstGeom>
          <a:noFill/>
          <a:ln w="9525">
            <a:noFill/>
            <a:miter lim="800000"/>
            <a:headEnd/>
            <a:tailEnd/>
          </a:ln>
        </p:spPr>
        <p:txBody>
          <a:bodyPr/>
          <a:lstStyle/>
          <a:p>
            <a:pPr>
              <a:spcBef>
                <a:spcPct val="20000"/>
              </a:spcBef>
            </a:pPr>
            <a:r>
              <a:rPr lang="en-US" sz="3200"/>
              <a:t>A </a:t>
            </a:r>
            <a:r>
              <a:rPr lang="en-US" sz="3200" b="1">
                <a:solidFill>
                  <a:srgbClr val="0000FF"/>
                </a:solidFill>
              </a:rPr>
              <a:t>law</a:t>
            </a:r>
            <a:r>
              <a:rPr lang="en-US" sz="3200"/>
              <a:t> states what happens.</a:t>
            </a:r>
          </a:p>
          <a:p>
            <a:pPr>
              <a:spcBef>
                <a:spcPct val="20000"/>
              </a:spcBef>
            </a:pPr>
            <a:endParaRPr lang="en-US" sz="3200"/>
          </a:p>
        </p:txBody>
      </p:sp>
      <p:sp>
        <p:nvSpPr>
          <p:cNvPr id="833544" name="Rectangle 8"/>
          <p:cNvSpPr>
            <a:spLocks noChangeArrowheads="1"/>
          </p:cNvSpPr>
          <p:nvPr/>
        </p:nvSpPr>
        <p:spPr bwMode="auto">
          <a:xfrm>
            <a:off x="1219200" y="4572000"/>
            <a:ext cx="5486400" cy="1828800"/>
          </a:xfrm>
          <a:prstGeom prst="rect">
            <a:avLst/>
          </a:prstGeom>
          <a:noFill/>
          <a:ln w="9525">
            <a:noFill/>
            <a:miter lim="800000"/>
            <a:headEnd/>
            <a:tailEnd/>
          </a:ln>
        </p:spPr>
        <p:txBody>
          <a:bodyPr/>
          <a:lstStyle/>
          <a:p>
            <a:pPr>
              <a:spcBef>
                <a:spcPct val="20000"/>
              </a:spcBef>
            </a:pPr>
            <a:r>
              <a:rPr lang="en-US" sz="3200" i="1"/>
              <a:t>Theory of Gravity</a:t>
            </a:r>
          </a:p>
          <a:p>
            <a:pPr>
              <a:spcBef>
                <a:spcPct val="20000"/>
              </a:spcBef>
            </a:pPr>
            <a:r>
              <a:rPr lang="en-US" sz="3200" i="1"/>
              <a:t>Atomic Theory</a:t>
            </a:r>
          </a:p>
          <a:p>
            <a:pPr>
              <a:spcBef>
                <a:spcPct val="20000"/>
              </a:spcBef>
            </a:pPr>
            <a:r>
              <a:rPr lang="en-US" sz="3200" i="1"/>
              <a:t>Collision Theory of Reactions</a:t>
            </a:r>
          </a:p>
        </p:txBody>
      </p:sp>
      <p:sp>
        <p:nvSpPr>
          <p:cNvPr id="122889"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8072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3543">
                                            <p:txEl>
                                              <p:pRg st="0" end="0"/>
                                            </p:txEl>
                                          </p:spTgt>
                                        </p:tgtEl>
                                        <p:attrNameLst>
                                          <p:attrName>style.visibility</p:attrName>
                                        </p:attrNameLst>
                                      </p:cBhvr>
                                      <p:to>
                                        <p:strVal val="visible"/>
                                      </p:to>
                                    </p:set>
                                    <p:anim calcmode="lin" valueType="num">
                                      <p:cBhvr additive="base">
                                        <p:cTn id="7" dur="1000" fill="hold"/>
                                        <p:tgtEl>
                                          <p:spTgt spid="8335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335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33539">
                                            <p:txEl>
                                              <p:pRg st="0" end="0"/>
                                            </p:txEl>
                                          </p:spTgt>
                                        </p:tgtEl>
                                        <p:attrNameLst>
                                          <p:attrName>style.visibility</p:attrName>
                                        </p:attrNameLst>
                                      </p:cBhvr>
                                      <p:to>
                                        <p:strVal val="visible"/>
                                      </p:to>
                                    </p:set>
                                    <p:animEffect transition="in" filter="dissolve">
                                      <p:cBhvr>
                                        <p:cTn id="13" dur="1000"/>
                                        <p:tgtEl>
                                          <p:spTgt spid="833539">
                                            <p:txEl>
                                              <p:pRg st="0" end="0"/>
                                            </p:txEl>
                                          </p:spTgt>
                                        </p:tgtEl>
                                      </p:cBhvr>
                                    </p:animEffect>
                                  </p:childTnLst>
                                </p:cTn>
                              </p:par>
                            </p:childTnLst>
                          </p:cTn>
                        </p:par>
                        <p:par>
                          <p:cTn id="14" fill="hold">
                            <p:stCondLst>
                              <p:cond delay="1000"/>
                            </p:stCondLst>
                            <p:childTnLst>
                              <p:par>
                                <p:cTn id="15" presetID="2" presetClass="entr" presetSubtype="1" fill="hold" nodeType="afterEffect">
                                  <p:stCondLst>
                                    <p:cond delay="5000"/>
                                  </p:stCondLst>
                                  <p:childTnLst>
                                    <p:set>
                                      <p:cBhvr>
                                        <p:cTn id="16" dur="1" fill="hold">
                                          <p:stCondLst>
                                            <p:cond delay="0"/>
                                          </p:stCondLst>
                                        </p:cTn>
                                        <p:tgtEl>
                                          <p:spTgt spid="833541"/>
                                        </p:tgtEl>
                                        <p:attrNameLst>
                                          <p:attrName>style.visibility</p:attrName>
                                        </p:attrNameLst>
                                      </p:cBhvr>
                                      <p:to>
                                        <p:strVal val="visible"/>
                                      </p:to>
                                    </p:set>
                                    <p:anim calcmode="lin" valueType="num">
                                      <p:cBhvr additive="base">
                                        <p:cTn id="17" dur="2000" fill="hold"/>
                                        <p:tgtEl>
                                          <p:spTgt spid="833541"/>
                                        </p:tgtEl>
                                        <p:attrNameLst>
                                          <p:attrName>ppt_x</p:attrName>
                                        </p:attrNameLst>
                                      </p:cBhvr>
                                      <p:tavLst>
                                        <p:tav tm="0">
                                          <p:val>
                                            <p:strVal val="#ppt_x"/>
                                          </p:val>
                                        </p:tav>
                                        <p:tav tm="100000">
                                          <p:val>
                                            <p:strVal val="#ppt_x"/>
                                          </p:val>
                                        </p:tav>
                                      </p:tavLst>
                                    </p:anim>
                                    <p:anim calcmode="lin" valueType="num">
                                      <p:cBhvr additive="base">
                                        <p:cTn id="18" dur="2000" fill="hold"/>
                                        <p:tgtEl>
                                          <p:spTgt spid="83354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33542">
                                            <p:txEl>
                                              <p:pRg st="0" end="0"/>
                                            </p:txEl>
                                          </p:spTgt>
                                        </p:tgtEl>
                                        <p:attrNameLst>
                                          <p:attrName>style.visibility</p:attrName>
                                        </p:attrNameLst>
                                      </p:cBhvr>
                                      <p:to>
                                        <p:strVal val="visible"/>
                                      </p:to>
                                    </p:set>
                                    <p:anim calcmode="lin" valueType="num">
                                      <p:cBhvr additive="base">
                                        <p:cTn id="23" dur="1000" fill="hold"/>
                                        <p:tgtEl>
                                          <p:spTgt spid="83354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8335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33542">
                                            <p:txEl>
                                              <p:pRg st="1" end="1"/>
                                            </p:txEl>
                                          </p:spTgt>
                                        </p:tgtEl>
                                        <p:attrNameLst>
                                          <p:attrName>style.visibility</p:attrName>
                                        </p:attrNameLst>
                                      </p:cBhvr>
                                      <p:to>
                                        <p:strVal val="visible"/>
                                      </p:to>
                                    </p:set>
                                    <p:anim calcmode="lin" valueType="num">
                                      <p:cBhvr additive="base">
                                        <p:cTn id="27" dur="1000" fill="hold"/>
                                        <p:tgtEl>
                                          <p:spTgt spid="833542">
                                            <p:txEl>
                                              <p:pRg st="1" end="1"/>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8335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33544">
                                            <p:txEl>
                                              <p:pRg st="0" end="0"/>
                                            </p:txEl>
                                          </p:spTgt>
                                        </p:tgtEl>
                                        <p:attrNameLst>
                                          <p:attrName>style.visibility</p:attrName>
                                        </p:attrNameLst>
                                      </p:cBhvr>
                                      <p:to>
                                        <p:strVal val="visible"/>
                                      </p:to>
                                    </p:set>
                                    <p:animEffect transition="in" filter="dissolve">
                                      <p:cBhvr>
                                        <p:cTn id="33" dur="1000"/>
                                        <p:tgtEl>
                                          <p:spTgt spid="833544">
                                            <p:txEl>
                                              <p:pRg st="0" end="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833544">
                                            <p:txEl>
                                              <p:pRg st="1" end="1"/>
                                            </p:txEl>
                                          </p:spTgt>
                                        </p:tgtEl>
                                        <p:attrNameLst>
                                          <p:attrName>style.visibility</p:attrName>
                                        </p:attrNameLst>
                                      </p:cBhvr>
                                      <p:to>
                                        <p:strVal val="visible"/>
                                      </p:to>
                                    </p:set>
                                    <p:animEffect transition="in" filter="dissolve">
                                      <p:cBhvr>
                                        <p:cTn id="36" dur="1000"/>
                                        <p:tgtEl>
                                          <p:spTgt spid="833544">
                                            <p:txEl>
                                              <p:pRg st="1" end="1"/>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833544">
                                            <p:txEl>
                                              <p:pRg st="2" end="2"/>
                                            </p:txEl>
                                          </p:spTgt>
                                        </p:tgtEl>
                                        <p:attrNameLst>
                                          <p:attrName>style.visibility</p:attrName>
                                        </p:attrNameLst>
                                      </p:cBhvr>
                                      <p:to>
                                        <p:strVal val="visible"/>
                                      </p:to>
                                    </p:set>
                                    <p:animEffect transition="in" filter="dissolve">
                                      <p:cBhvr>
                                        <p:cTn id="39" dur="1000"/>
                                        <p:tgtEl>
                                          <p:spTgt spid="833544">
                                            <p:txEl>
                                              <p:pRg st="2" end="2"/>
                                            </p:txEl>
                                          </p:spTgt>
                                        </p:tgtEl>
                                      </p:cBhvr>
                                    </p:animEffect>
                                  </p:childTnLst>
                                </p:cTn>
                              </p:par>
                            </p:childTnLst>
                          </p:cTn>
                        </p:par>
                        <p:par>
                          <p:cTn id="40" fill="hold">
                            <p:stCondLst>
                              <p:cond delay="1000"/>
                            </p:stCondLst>
                            <p:childTnLst>
                              <p:par>
                                <p:cTn id="41" presetID="35" presetClass="entr" presetSubtype="0" fill="hold" nodeType="afterEffect">
                                  <p:stCondLst>
                                    <p:cond delay="4000"/>
                                  </p:stCondLst>
                                  <p:childTnLst>
                                    <p:set>
                                      <p:cBhvr>
                                        <p:cTn id="42" dur="1" fill="hold">
                                          <p:stCondLst>
                                            <p:cond delay="0"/>
                                          </p:stCondLst>
                                        </p:cTn>
                                        <p:tgtEl>
                                          <p:spTgt spid="833540"/>
                                        </p:tgtEl>
                                        <p:attrNameLst>
                                          <p:attrName>style.visibility</p:attrName>
                                        </p:attrNameLst>
                                      </p:cBhvr>
                                      <p:to>
                                        <p:strVal val="visible"/>
                                      </p:to>
                                    </p:set>
                                    <p:animEffect transition="in" filter="fade">
                                      <p:cBhvr>
                                        <p:cTn id="43" dur="2000"/>
                                        <p:tgtEl>
                                          <p:spTgt spid="833540"/>
                                        </p:tgtEl>
                                      </p:cBhvr>
                                    </p:animEffect>
                                    <p:anim calcmode="lin" valueType="num">
                                      <p:cBhvr>
                                        <p:cTn id="44" dur="2000" fill="hold"/>
                                        <p:tgtEl>
                                          <p:spTgt spid="833540"/>
                                        </p:tgtEl>
                                        <p:attrNameLst>
                                          <p:attrName>style.rotation</p:attrName>
                                        </p:attrNameLst>
                                      </p:cBhvr>
                                      <p:tavLst>
                                        <p:tav tm="0">
                                          <p:val>
                                            <p:fltVal val="720"/>
                                          </p:val>
                                        </p:tav>
                                        <p:tav tm="100000">
                                          <p:val>
                                            <p:fltVal val="0"/>
                                          </p:val>
                                        </p:tav>
                                      </p:tavLst>
                                    </p:anim>
                                    <p:anim calcmode="lin" valueType="num">
                                      <p:cBhvr>
                                        <p:cTn id="45" dur="2000" fill="hold"/>
                                        <p:tgtEl>
                                          <p:spTgt spid="833540"/>
                                        </p:tgtEl>
                                        <p:attrNameLst>
                                          <p:attrName>ppt_h</p:attrName>
                                        </p:attrNameLst>
                                      </p:cBhvr>
                                      <p:tavLst>
                                        <p:tav tm="0">
                                          <p:val>
                                            <p:fltVal val="0"/>
                                          </p:val>
                                        </p:tav>
                                        <p:tav tm="100000">
                                          <p:val>
                                            <p:strVal val="#ppt_h"/>
                                          </p:val>
                                        </p:tav>
                                      </p:tavLst>
                                    </p:anim>
                                    <p:anim calcmode="lin" valueType="num">
                                      <p:cBhvr>
                                        <p:cTn id="46" dur="2000" fill="hold"/>
                                        <p:tgtEl>
                                          <p:spTgt spid="8335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71713" y="28575"/>
            <a:ext cx="4572000" cy="1143000"/>
          </a:xfrm>
        </p:spPr>
        <p:txBody>
          <a:bodyPr/>
          <a:lstStyle/>
          <a:p>
            <a:pPr eaLnBrk="1" hangingPunct="1"/>
            <a:r>
              <a:rPr lang="en-US" sz="3600" b="1">
                <a:solidFill>
                  <a:srgbClr val="9A2216"/>
                </a:solidFill>
                <a:latin typeface="Arial" charset="0"/>
              </a:rPr>
              <a:t>Experiments</a:t>
            </a:r>
          </a:p>
        </p:txBody>
      </p:sp>
      <p:sp>
        <p:nvSpPr>
          <p:cNvPr id="123907" name="Rectangle 3"/>
          <p:cNvSpPr>
            <a:spLocks noGrp="1" noChangeArrowheads="1"/>
          </p:cNvSpPr>
          <p:nvPr>
            <p:ph type="body" idx="1"/>
          </p:nvPr>
        </p:nvSpPr>
        <p:spPr>
          <a:xfrm>
            <a:off x="533400" y="1295400"/>
            <a:ext cx="8229600" cy="4525963"/>
          </a:xfrm>
        </p:spPr>
        <p:txBody>
          <a:bodyPr/>
          <a:lstStyle/>
          <a:p>
            <a:pPr eaLnBrk="1" hangingPunct="1"/>
            <a:r>
              <a:rPr lang="en-US" sz="2800" b="1" i="1" dirty="0">
                <a:latin typeface="Arial" charset="0"/>
                <a:sym typeface="Symbol" pitchFamily="18" charset="2"/>
              </a:rPr>
              <a:t>Law </a:t>
            </a:r>
          </a:p>
          <a:p>
            <a:pPr lvl="1" eaLnBrk="1" hangingPunct="1">
              <a:buFontTx/>
              <a:buNone/>
            </a:pPr>
            <a:r>
              <a:rPr lang="en-US" sz="1800" b="1" i="1" dirty="0">
                <a:latin typeface="Arial" charset="0"/>
                <a:sym typeface="Symbol" pitchFamily="18" charset="2"/>
              </a:rPr>
              <a:t>        </a:t>
            </a:r>
            <a:r>
              <a:rPr lang="en-US" sz="1800" i="1" dirty="0">
                <a:latin typeface="Arial" charset="0"/>
                <a:sym typeface="Symbol" pitchFamily="18" charset="2"/>
              </a:rPr>
              <a:t> –</a:t>
            </a:r>
            <a:r>
              <a:rPr lang="en-US" sz="2000" dirty="0">
                <a:latin typeface="Arial" charset="0"/>
                <a:sym typeface="Symbol" pitchFamily="18" charset="2"/>
              </a:rPr>
              <a:t> A verbal or mathematical description of a 				phenomenon that allows for general predictions</a:t>
            </a:r>
          </a:p>
          <a:p>
            <a:pPr lvl="1" eaLnBrk="1" hangingPunct="1">
              <a:buFontTx/>
              <a:buNone/>
            </a:pPr>
            <a:r>
              <a:rPr lang="en-US" sz="2000" dirty="0">
                <a:latin typeface="Arial" charset="0"/>
                <a:sym typeface="Symbol" pitchFamily="18" charset="2"/>
              </a:rPr>
              <a:t> 		 </a:t>
            </a:r>
            <a:r>
              <a:rPr lang="en-US" sz="1800" i="1" dirty="0">
                <a:latin typeface="Arial" charset="0"/>
                <a:sym typeface="Symbol" pitchFamily="18" charset="2"/>
              </a:rPr>
              <a:t>–</a:t>
            </a:r>
            <a:r>
              <a:rPr lang="en-US" sz="2000" dirty="0">
                <a:latin typeface="Arial" charset="0"/>
                <a:sym typeface="Symbol" pitchFamily="18" charset="2"/>
              </a:rPr>
              <a:t> Describes </a:t>
            </a:r>
            <a:r>
              <a:rPr lang="en-US" sz="2000" i="1" dirty="0">
                <a:latin typeface="Arial" charset="0"/>
                <a:sym typeface="Symbol" pitchFamily="18" charset="2"/>
              </a:rPr>
              <a:t>what </a:t>
            </a:r>
            <a:r>
              <a:rPr lang="en-US" sz="2000" dirty="0">
                <a:latin typeface="Arial" charset="0"/>
                <a:sym typeface="Symbol" pitchFamily="18" charset="2"/>
              </a:rPr>
              <a:t>happens and not </a:t>
            </a:r>
            <a:r>
              <a:rPr lang="en-US" sz="2000" i="1" dirty="0">
                <a:latin typeface="Arial" charset="0"/>
                <a:sym typeface="Symbol" pitchFamily="18" charset="2"/>
              </a:rPr>
              <a:t>why</a:t>
            </a:r>
          </a:p>
          <a:p>
            <a:pPr lvl="1" eaLnBrk="1" hangingPunct="1">
              <a:buFontTx/>
              <a:buNone/>
            </a:pPr>
            <a:r>
              <a:rPr lang="en-US" sz="2000" i="1" dirty="0">
                <a:latin typeface="Arial" charset="0"/>
                <a:sym typeface="Symbol" pitchFamily="18" charset="2"/>
              </a:rPr>
              <a:t> 		 </a:t>
            </a:r>
            <a:r>
              <a:rPr lang="en-US" sz="1800" i="1" dirty="0">
                <a:latin typeface="Arial" charset="0"/>
                <a:sym typeface="Symbol" pitchFamily="18" charset="2"/>
              </a:rPr>
              <a:t>–</a:t>
            </a:r>
            <a:r>
              <a:rPr lang="en-US" sz="2000" dirty="0">
                <a:latin typeface="Arial" charset="0"/>
                <a:sym typeface="Symbol" pitchFamily="18" charset="2"/>
              </a:rPr>
              <a:t> Unlikely to change greatly over time unless a major 			experimental error is discovered</a:t>
            </a:r>
          </a:p>
          <a:p>
            <a:pPr eaLnBrk="1" hangingPunct="1">
              <a:buFontTx/>
              <a:buNone/>
            </a:pPr>
            <a:endParaRPr lang="en-US" sz="1000" i="1" dirty="0">
              <a:latin typeface="Arial" charset="0"/>
              <a:sym typeface="Symbol" pitchFamily="18" charset="2"/>
            </a:endParaRPr>
          </a:p>
          <a:p>
            <a:pPr eaLnBrk="1" hangingPunct="1"/>
            <a:r>
              <a:rPr lang="en-US" sz="2800" b="1" i="1" dirty="0">
                <a:latin typeface="Arial" charset="0"/>
                <a:sym typeface="Symbol" pitchFamily="18" charset="2"/>
              </a:rPr>
              <a:t>Theory  </a:t>
            </a:r>
          </a:p>
          <a:p>
            <a:pPr lvl="1" eaLnBrk="1" hangingPunct="1">
              <a:buFontTx/>
              <a:buNone/>
            </a:pPr>
            <a:r>
              <a:rPr lang="en-US" sz="1600" b="1" i="1" dirty="0">
                <a:latin typeface="Arial" charset="0"/>
                <a:sym typeface="Symbol" pitchFamily="18" charset="2"/>
              </a:rPr>
              <a:t>         –</a:t>
            </a:r>
            <a:r>
              <a:rPr lang="en-US" sz="2000" dirty="0">
                <a:latin typeface="Arial" charset="0"/>
                <a:sym typeface="Symbol" pitchFamily="18" charset="2"/>
              </a:rPr>
              <a:t> Attempts to explain </a:t>
            </a:r>
            <a:r>
              <a:rPr lang="en-US" sz="2000" i="1" dirty="0">
                <a:latin typeface="Arial" charset="0"/>
                <a:sym typeface="Symbol" pitchFamily="18" charset="2"/>
              </a:rPr>
              <a:t>why </a:t>
            </a:r>
            <a:r>
              <a:rPr lang="en-US" sz="2000" dirty="0">
                <a:latin typeface="Arial" charset="0"/>
                <a:sym typeface="Symbol" pitchFamily="18" charset="2"/>
              </a:rPr>
              <a:t>nature behaves as it does</a:t>
            </a:r>
          </a:p>
          <a:p>
            <a:pPr lvl="1" eaLnBrk="1" hangingPunct="1">
              <a:buFontTx/>
              <a:buNone/>
            </a:pPr>
            <a:r>
              <a:rPr lang="en-US" sz="2000" i="1" dirty="0">
                <a:latin typeface="Arial" charset="0"/>
                <a:sym typeface="Symbol" pitchFamily="18" charset="2"/>
              </a:rPr>
              <a:t>      </a:t>
            </a:r>
            <a:r>
              <a:rPr lang="en-US" sz="1800" i="1" dirty="0">
                <a:latin typeface="Arial" charset="0"/>
                <a:sym typeface="Symbol" pitchFamily="18" charset="2"/>
              </a:rPr>
              <a:t> –</a:t>
            </a:r>
            <a:r>
              <a:rPr lang="en-US" sz="2000" b="1" i="1" dirty="0">
                <a:latin typeface="Arial" charset="0"/>
                <a:sym typeface="Symbol" pitchFamily="18" charset="2"/>
              </a:rPr>
              <a:t> </a:t>
            </a:r>
            <a:r>
              <a:rPr lang="en-US" sz="2000" dirty="0">
                <a:latin typeface="Arial" charset="0"/>
                <a:sym typeface="Symbol" pitchFamily="18" charset="2"/>
              </a:rPr>
              <a:t>Is incomplete and imperfect, evolving with time to explain 		new facts as they are discovered</a:t>
            </a:r>
            <a:endParaRPr lang="en-US" sz="2000" i="1" dirty="0">
              <a:latin typeface="Arial" charset="0"/>
              <a:sym typeface="Symbol" pitchFamily="18" charset="2"/>
            </a:endParaRPr>
          </a:p>
          <a:p>
            <a:pPr eaLnBrk="1" hangingPunct="1">
              <a:buFontTx/>
              <a:buNone/>
            </a:pPr>
            <a:r>
              <a:rPr lang="en-US" sz="2400" dirty="0">
                <a:latin typeface="Arial" charset="0"/>
              </a:rPr>
              <a:t>  </a:t>
            </a:r>
          </a:p>
        </p:txBody>
      </p:sp>
      <p:sp>
        <p:nvSpPr>
          <p:cNvPr id="123908" name="Rectangle 4"/>
          <p:cNvSpPr>
            <a:spLocks noChangeArrowheads="1"/>
          </p:cNvSpPr>
          <p:nvPr/>
        </p:nvSpPr>
        <p:spPr bwMode="auto">
          <a:xfrm>
            <a:off x="76200" y="6567488"/>
            <a:ext cx="3186113" cy="214312"/>
          </a:xfrm>
          <a:prstGeom prst="rect">
            <a:avLst/>
          </a:prstGeom>
          <a:noFill/>
          <a:ln w="9525">
            <a:noFill/>
            <a:miter lim="800000"/>
            <a:headEnd/>
            <a:tailEnd/>
          </a:ln>
        </p:spPr>
        <p:txBody>
          <a:bodyPr wrap="none">
            <a:spAutoFit/>
          </a:bodyPr>
          <a:lstStyle/>
          <a:p>
            <a:r>
              <a:rPr lang="en-US" sz="800"/>
              <a:t>Copyright 2007 Pearson Benjamin Cummings.  All rights reserved.</a:t>
            </a:r>
          </a:p>
        </p:txBody>
      </p:sp>
    </p:spTree>
    <p:extLst>
      <p:ext uri="{BB962C8B-B14F-4D97-AF65-F5344CB8AC3E}">
        <p14:creationId xmlns:p14="http://schemas.microsoft.com/office/powerpoint/2010/main" val="347968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Line 20"/>
          <p:cNvSpPr>
            <a:spLocks noChangeShapeType="1"/>
          </p:cNvSpPr>
          <p:nvPr/>
        </p:nvSpPr>
        <p:spPr bwMode="auto">
          <a:xfrm flipV="1">
            <a:off x="4572000" y="4572000"/>
            <a:ext cx="0" cy="914400"/>
          </a:xfrm>
          <a:prstGeom prst="line">
            <a:avLst/>
          </a:prstGeom>
          <a:noFill/>
          <a:ln w="9525">
            <a:solidFill>
              <a:schemeClr val="tx1"/>
            </a:solidFill>
            <a:miter lim="800000"/>
            <a:headEnd/>
            <a:tailEnd type="triangle" w="med" len="med"/>
          </a:ln>
        </p:spPr>
        <p:txBody>
          <a:bodyPr wrap="none"/>
          <a:lstStyle/>
          <a:p>
            <a:endParaRPr lang="en-US"/>
          </a:p>
        </p:txBody>
      </p:sp>
      <p:sp>
        <p:nvSpPr>
          <p:cNvPr id="124931" name="Rectangle 4"/>
          <p:cNvSpPr>
            <a:spLocks noGrp="1" noChangeArrowheads="1"/>
          </p:cNvSpPr>
          <p:nvPr>
            <p:ph type="title"/>
          </p:nvPr>
        </p:nvSpPr>
        <p:spPr/>
        <p:txBody>
          <a:bodyPr/>
          <a:lstStyle/>
          <a:p>
            <a:pPr eaLnBrk="1" hangingPunct="1"/>
            <a:r>
              <a:rPr lang="en-US">
                <a:latin typeface="Arial" charset="0"/>
              </a:rPr>
              <a:t>Theory vs. Natural Law</a:t>
            </a:r>
          </a:p>
        </p:txBody>
      </p:sp>
      <p:sp>
        <p:nvSpPr>
          <p:cNvPr id="124932" name="Rectangle 6"/>
          <p:cNvSpPr>
            <a:spLocks noChangeArrowheads="1"/>
          </p:cNvSpPr>
          <p:nvPr/>
        </p:nvSpPr>
        <p:spPr bwMode="auto">
          <a:xfrm>
            <a:off x="457200" y="2133600"/>
            <a:ext cx="1981200" cy="762000"/>
          </a:xfrm>
          <a:prstGeom prst="rect">
            <a:avLst/>
          </a:prstGeom>
          <a:gradFill rotWithShape="1">
            <a:gsLst>
              <a:gs pos="0">
                <a:srgbClr val="0066FF"/>
              </a:gs>
              <a:gs pos="100000">
                <a:srgbClr val="D1E4FF"/>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66FF"/>
            </a:extrusionClr>
          </a:sp3d>
        </p:spPr>
        <p:txBody>
          <a:bodyPr wrap="none" anchor="ctr">
            <a:flatTx/>
          </a:bodyPr>
          <a:lstStyle/>
          <a:p>
            <a:pPr algn="ctr"/>
            <a:r>
              <a:rPr lang="en-US" sz="1800"/>
              <a:t>Scientific theory</a:t>
            </a:r>
          </a:p>
        </p:txBody>
      </p:sp>
      <p:sp>
        <p:nvSpPr>
          <p:cNvPr id="124933" name="Rectangle 7"/>
          <p:cNvSpPr>
            <a:spLocks noChangeArrowheads="1"/>
          </p:cNvSpPr>
          <p:nvPr/>
        </p:nvSpPr>
        <p:spPr bwMode="auto">
          <a:xfrm>
            <a:off x="6781800" y="2133600"/>
            <a:ext cx="1981200" cy="762000"/>
          </a:xfrm>
          <a:prstGeom prst="rect">
            <a:avLst/>
          </a:prstGeom>
          <a:gradFill rotWithShape="1">
            <a:gsLst>
              <a:gs pos="0">
                <a:srgbClr val="0066FF"/>
              </a:gs>
              <a:gs pos="100000">
                <a:srgbClr val="D1E4FF"/>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66FF"/>
            </a:extrusionClr>
          </a:sp3d>
        </p:spPr>
        <p:txBody>
          <a:bodyPr wrap="none" anchor="ctr">
            <a:flatTx/>
          </a:bodyPr>
          <a:lstStyle/>
          <a:p>
            <a:pPr algn="ctr"/>
            <a:r>
              <a:rPr lang="en-US" sz="1800"/>
              <a:t>Natural law</a:t>
            </a:r>
          </a:p>
        </p:txBody>
      </p:sp>
      <p:sp>
        <p:nvSpPr>
          <p:cNvPr id="124934" name="Rectangle 9"/>
          <p:cNvSpPr>
            <a:spLocks noChangeArrowheads="1"/>
          </p:cNvSpPr>
          <p:nvPr/>
        </p:nvSpPr>
        <p:spPr bwMode="auto">
          <a:xfrm>
            <a:off x="3505200" y="5638800"/>
            <a:ext cx="1981200" cy="762000"/>
          </a:xfrm>
          <a:prstGeom prst="rect">
            <a:avLst/>
          </a:prstGeom>
          <a:gradFill rotWithShape="1">
            <a:gsLst>
              <a:gs pos="0">
                <a:srgbClr val="339966"/>
              </a:gs>
              <a:gs pos="100000">
                <a:srgbClr val="D9F3E6"/>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339966"/>
            </a:extrusionClr>
          </a:sp3d>
        </p:spPr>
        <p:txBody>
          <a:bodyPr wrap="none" anchor="ctr">
            <a:flatTx/>
          </a:bodyPr>
          <a:lstStyle/>
          <a:p>
            <a:pPr algn="ctr"/>
            <a:r>
              <a:rPr lang="en-US" sz="1800"/>
              <a:t>Experiment</a:t>
            </a:r>
          </a:p>
        </p:txBody>
      </p:sp>
      <p:grpSp>
        <p:nvGrpSpPr>
          <p:cNvPr id="124935" name="Group 14"/>
          <p:cNvGrpSpPr>
            <a:grpSpLocks/>
          </p:cNvGrpSpPr>
          <p:nvPr/>
        </p:nvGrpSpPr>
        <p:grpSpPr bwMode="auto">
          <a:xfrm>
            <a:off x="5486400" y="3048000"/>
            <a:ext cx="2209800" cy="990600"/>
            <a:chOff x="3600" y="1920"/>
            <a:chExt cx="1248" cy="624"/>
          </a:xfrm>
        </p:grpSpPr>
        <p:sp>
          <p:nvSpPr>
            <p:cNvPr id="124943" name="Line 12"/>
            <p:cNvSpPr>
              <a:spLocks noChangeShapeType="1"/>
            </p:cNvSpPr>
            <p:nvPr/>
          </p:nvSpPr>
          <p:spPr bwMode="auto">
            <a:xfrm>
              <a:off x="3600" y="2544"/>
              <a:ext cx="1248" cy="0"/>
            </a:xfrm>
            <a:prstGeom prst="line">
              <a:avLst/>
            </a:prstGeom>
            <a:noFill/>
            <a:ln w="9525">
              <a:solidFill>
                <a:schemeClr val="tx1"/>
              </a:solidFill>
              <a:miter lim="800000"/>
              <a:headEnd/>
              <a:tailEnd/>
            </a:ln>
          </p:spPr>
          <p:txBody>
            <a:bodyPr wrap="none"/>
            <a:lstStyle/>
            <a:p>
              <a:endParaRPr lang="en-US"/>
            </a:p>
          </p:txBody>
        </p:sp>
        <p:sp>
          <p:nvSpPr>
            <p:cNvPr id="124944" name="Line 13"/>
            <p:cNvSpPr>
              <a:spLocks noChangeShapeType="1"/>
            </p:cNvSpPr>
            <p:nvPr/>
          </p:nvSpPr>
          <p:spPr bwMode="auto">
            <a:xfrm flipV="1">
              <a:off x="4848" y="1920"/>
              <a:ext cx="0" cy="624"/>
            </a:xfrm>
            <a:prstGeom prst="line">
              <a:avLst/>
            </a:prstGeom>
            <a:noFill/>
            <a:ln w="9525">
              <a:solidFill>
                <a:schemeClr val="tx1"/>
              </a:solidFill>
              <a:miter lim="800000"/>
              <a:headEnd/>
              <a:tailEnd type="triangle" w="med" len="med"/>
            </a:ln>
          </p:spPr>
          <p:txBody>
            <a:bodyPr wrap="none"/>
            <a:lstStyle/>
            <a:p>
              <a:endParaRPr lang="en-US"/>
            </a:p>
          </p:txBody>
        </p:sp>
      </p:grpSp>
      <p:grpSp>
        <p:nvGrpSpPr>
          <p:cNvPr id="124936" name="Group 15"/>
          <p:cNvGrpSpPr>
            <a:grpSpLocks/>
          </p:cNvGrpSpPr>
          <p:nvPr/>
        </p:nvGrpSpPr>
        <p:grpSpPr bwMode="auto">
          <a:xfrm flipH="1">
            <a:off x="1371600" y="3048000"/>
            <a:ext cx="2209800" cy="990600"/>
            <a:chOff x="3600" y="1920"/>
            <a:chExt cx="1248" cy="624"/>
          </a:xfrm>
        </p:grpSpPr>
        <p:sp>
          <p:nvSpPr>
            <p:cNvPr id="124941" name="Line 16"/>
            <p:cNvSpPr>
              <a:spLocks noChangeShapeType="1"/>
            </p:cNvSpPr>
            <p:nvPr/>
          </p:nvSpPr>
          <p:spPr bwMode="auto">
            <a:xfrm>
              <a:off x="3600" y="2544"/>
              <a:ext cx="1248" cy="0"/>
            </a:xfrm>
            <a:prstGeom prst="line">
              <a:avLst/>
            </a:prstGeom>
            <a:noFill/>
            <a:ln w="9525">
              <a:solidFill>
                <a:schemeClr val="tx1"/>
              </a:solidFill>
              <a:miter lim="800000"/>
              <a:headEnd/>
              <a:tailEnd/>
            </a:ln>
          </p:spPr>
          <p:txBody>
            <a:bodyPr wrap="none"/>
            <a:lstStyle/>
            <a:p>
              <a:endParaRPr lang="en-US"/>
            </a:p>
          </p:txBody>
        </p:sp>
        <p:sp>
          <p:nvSpPr>
            <p:cNvPr id="124942" name="Line 17"/>
            <p:cNvSpPr>
              <a:spLocks noChangeShapeType="1"/>
            </p:cNvSpPr>
            <p:nvPr/>
          </p:nvSpPr>
          <p:spPr bwMode="auto">
            <a:xfrm flipV="1">
              <a:off x="4848" y="1920"/>
              <a:ext cx="0" cy="624"/>
            </a:xfrm>
            <a:prstGeom prst="line">
              <a:avLst/>
            </a:prstGeom>
            <a:noFill/>
            <a:ln w="9525">
              <a:solidFill>
                <a:schemeClr val="tx1"/>
              </a:solidFill>
              <a:miter lim="800000"/>
              <a:headEnd/>
              <a:tailEnd type="triangle" w="med" len="med"/>
            </a:ln>
          </p:spPr>
          <p:txBody>
            <a:bodyPr wrap="none"/>
            <a:lstStyle/>
            <a:p>
              <a:endParaRPr lang="en-US"/>
            </a:p>
          </p:txBody>
        </p:sp>
      </p:grpSp>
      <p:sp>
        <p:nvSpPr>
          <p:cNvPr id="124937" name="Rectangle 8"/>
          <p:cNvSpPr>
            <a:spLocks noChangeArrowheads="1"/>
          </p:cNvSpPr>
          <p:nvPr/>
        </p:nvSpPr>
        <p:spPr bwMode="auto">
          <a:xfrm>
            <a:off x="3505200" y="3733800"/>
            <a:ext cx="1981200" cy="762000"/>
          </a:xfrm>
          <a:prstGeom prst="rect">
            <a:avLst/>
          </a:prstGeom>
          <a:gradFill rotWithShape="1">
            <a:gsLst>
              <a:gs pos="0">
                <a:srgbClr val="FFFF00"/>
              </a:gs>
              <a:gs pos="100000">
                <a:srgbClr val="FFFF97"/>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sp3d>
        </p:spPr>
        <p:txBody>
          <a:bodyPr wrap="none" anchor="ctr">
            <a:flatTx/>
          </a:bodyPr>
          <a:lstStyle/>
          <a:p>
            <a:pPr algn="ctr"/>
            <a:r>
              <a:rPr lang="en-US" sz="1800"/>
              <a:t>Hypothesis</a:t>
            </a:r>
          </a:p>
        </p:txBody>
      </p:sp>
      <p:sp>
        <p:nvSpPr>
          <p:cNvPr id="124938" name="Text Box 18"/>
          <p:cNvSpPr txBox="1">
            <a:spLocks noChangeArrowheads="1"/>
          </p:cNvSpPr>
          <p:nvPr/>
        </p:nvSpPr>
        <p:spPr bwMode="auto">
          <a:xfrm>
            <a:off x="3270250" y="3236913"/>
            <a:ext cx="2520950" cy="366712"/>
          </a:xfrm>
          <a:prstGeom prst="rect">
            <a:avLst/>
          </a:prstGeom>
          <a:noFill/>
          <a:ln w="9525">
            <a:noFill/>
            <a:miter lim="800000"/>
            <a:headEnd/>
            <a:tailEnd/>
          </a:ln>
        </p:spPr>
        <p:txBody>
          <a:bodyPr wrap="none">
            <a:spAutoFit/>
          </a:bodyPr>
          <a:lstStyle/>
          <a:p>
            <a:r>
              <a:rPr lang="en-US" sz="1800"/>
              <a:t>analyze additional data</a:t>
            </a:r>
          </a:p>
        </p:txBody>
      </p:sp>
      <p:sp>
        <p:nvSpPr>
          <p:cNvPr id="124939" name="Text Box 19"/>
          <p:cNvSpPr txBox="1">
            <a:spLocks noChangeArrowheads="1"/>
          </p:cNvSpPr>
          <p:nvPr/>
        </p:nvSpPr>
        <p:spPr bwMode="auto">
          <a:xfrm>
            <a:off x="3092450" y="5029200"/>
            <a:ext cx="2914650" cy="366713"/>
          </a:xfrm>
          <a:prstGeom prst="rect">
            <a:avLst/>
          </a:prstGeom>
          <a:solidFill>
            <a:schemeClr val="bg1"/>
          </a:solidFill>
          <a:ln w="9525">
            <a:noFill/>
            <a:miter lim="800000"/>
            <a:headEnd/>
            <a:tailEnd/>
          </a:ln>
        </p:spPr>
        <p:txBody>
          <a:bodyPr wrap="none">
            <a:spAutoFit/>
          </a:bodyPr>
          <a:lstStyle/>
          <a:p>
            <a:r>
              <a:rPr lang="en-US" sz="1800"/>
              <a:t>analyze initial observations</a:t>
            </a:r>
          </a:p>
        </p:txBody>
      </p:sp>
      <p:sp>
        <p:nvSpPr>
          <p:cNvPr id="124940" name="AutoShape 2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416785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43000" y="1066800"/>
            <a:ext cx="6705600" cy="1143000"/>
          </a:xfrm>
        </p:spPr>
        <p:txBody>
          <a:bodyPr/>
          <a:lstStyle/>
          <a:p>
            <a:pPr eaLnBrk="1" hangingPunct="1"/>
            <a:r>
              <a:rPr lang="en-US" b="1" i="1" dirty="0">
                <a:latin typeface="Arial" charset="0"/>
              </a:rPr>
              <a:t>What is Chemistry?</a:t>
            </a:r>
          </a:p>
        </p:txBody>
      </p:sp>
      <p:sp>
        <p:nvSpPr>
          <p:cNvPr id="182275" name="Rectangle 3"/>
          <p:cNvSpPr>
            <a:spLocks noGrp="1" noChangeArrowheads="1"/>
          </p:cNvSpPr>
          <p:nvPr>
            <p:ph type="body" idx="1"/>
          </p:nvPr>
        </p:nvSpPr>
        <p:spPr>
          <a:xfrm>
            <a:off x="1549400" y="3505200"/>
            <a:ext cx="3886200" cy="1316038"/>
          </a:xfrm>
        </p:spPr>
        <p:txBody>
          <a:bodyPr/>
          <a:lstStyle/>
          <a:p>
            <a:pPr algn="ctr" eaLnBrk="1" hangingPunct="1">
              <a:buFontTx/>
              <a:buNone/>
            </a:pPr>
            <a:r>
              <a:rPr lang="en-US">
                <a:latin typeface="Arial" charset="0"/>
              </a:rPr>
              <a:t>the study of matter</a:t>
            </a:r>
          </a:p>
          <a:p>
            <a:pPr algn="ctr" eaLnBrk="1" hangingPunct="1">
              <a:buFontTx/>
              <a:buNone/>
            </a:pPr>
            <a:r>
              <a:rPr lang="en-US">
                <a:latin typeface="Arial" charset="0"/>
              </a:rPr>
              <a:t>and its changes</a:t>
            </a:r>
          </a:p>
        </p:txBody>
      </p:sp>
      <p:pic>
        <p:nvPicPr>
          <p:cNvPr id="182276" name="Picture 4" descr="beaker"/>
          <p:cNvPicPr>
            <a:picLocks noChangeAspect="1" noChangeArrowheads="1"/>
          </p:cNvPicPr>
          <p:nvPr/>
        </p:nvPicPr>
        <p:blipFill>
          <a:blip r:embed="rId3" cstate="print"/>
          <a:srcRect/>
          <a:stretch>
            <a:fillRect/>
          </a:stretch>
        </p:blipFill>
        <p:spPr bwMode="auto">
          <a:xfrm>
            <a:off x="6019800" y="1752600"/>
            <a:ext cx="2273300" cy="4325938"/>
          </a:xfrm>
          <a:prstGeom prst="rect">
            <a:avLst/>
          </a:prstGeom>
          <a:noFill/>
          <a:ln w="9525">
            <a:noFill/>
            <a:miter lim="800000"/>
            <a:headEnd/>
            <a:tailEnd/>
          </a:ln>
        </p:spPr>
      </p:pic>
      <p:sp>
        <p:nvSpPr>
          <p:cNvPr id="182277"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99677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r>
              <a:rPr lang="en-US">
                <a:latin typeface="Arial" charset="0"/>
              </a:rPr>
              <a:t>How to Succeed in Chemistry</a:t>
            </a:r>
          </a:p>
        </p:txBody>
      </p:sp>
      <p:sp>
        <p:nvSpPr>
          <p:cNvPr id="340995" name="Rectangle 3"/>
          <p:cNvSpPr>
            <a:spLocks noGrp="1" noChangeArrowheads="1"/>
          </p:cNvSpPr>
          <p:nvPr>
            <p:ph type="body" idx="1"/>
          </p:nvPr>
        </p:nvSpPr>
        <p:spPr/>
        <p:txBody>
          <a:bodyPr/>
          <a:lstStyle/>
          <a:p>
            <a:pPr eaLnBrk="1" hangingPunct="1"/>
            <a:r>
              <a:rPr lang="en-US" dirty="0">
                <a:latin typeface="Arial" charset="0"/>
              </a:rPr>
              <a:t>Learn the language</a:t>
            </a:r>
          </a:p>
          <a:p>
            <a:pPr eaLnBrk="1" hangingPunct="1"/>
            <a:r>
              <a:rPr lang="en-US" dirty="0">
                <a:latin typeface="Arial" charset="0"/>
              </a:rPr>
              <a:t>Use the illustrations</a:t>
            </a:r>
          </a:p>
          <a:p>
            <a:pPr eaLnBrk="1" hangingPunct="1"/>
            <a:r>
              <a:rPr lang="en-US" dirty="0">
                <a:latin typeface="Arial" charset="0"/>
              </a:rPr>
              <a:t>Review your notes frequently</a:t>
            </a:r>
          </a:p>
          <a:p>
            <a:pPr eaLnBrk="1" hangingPunct="1"/>
            <a:r>
              <a:rPr lang="en-US" dirty="0">
                <a:latin typeface="Arial" charset="0"/>
              </a:rPr>
              <a:t>Work as many problems as possible</a:t>
            </a:r>
          </a:p>
          <a:p>
            <a:pPr eaLnBrk="1" hangingPunct="1"/>
            <a:r>
              <a:rPr lang="en-US" dirty="0">
                <a:latin typeface="Arial" charset="0"/>
              </a:rPr>
              <a:t>Do NOT cram for exams.</a:t>
            </a:r>
          </a:p>
        </p:txBody>
      </p:sp>
      <p:pic>
        <p:nvPicPr>
          <p:cNvPr id="340996" name="Picture 4" descr="graduates"/>
          <p:cNvPicPr>
            <a:picLocks noChangeAspect="1" noChangeArrowheads="1"/>
          </p:cNvPicPr>
          <p:nvPr/>
        </p:nvPicPr>
        <p:blipFill>
          <a:blip r:embed="rId5" cstate="print"/>
          <a:srcRect/>
          <a:stretch>
            <a:fillRect/>
          </a:stretch>
        </p:blipFill>
        <p:spPr bwMode="auto">
          <a:xfrm>
            <a:off x="5867400" y="4648200"/>
            <a:ext cx="1479550" cy="1560513"/>
          </a:xfrm>
          <a:prstGeom prst="rect">
            <a:avLst/>
          </a:prstGeom>
          <a:noFill/>
          <a:ln w="9525">
            <a:noFill/>
            <a:miter lim="800000"/>
            <a:headEnd/>
            <a:tailEnd/>
          </a:ln>
        </p:spPr>
      </p:pic>
      <p:pic>
        <p:nvPicPr>
          <p:cNvPr id="303109" name="Picture 5" descr="carry lots of folders"/>
          <p:cNvPicPr>
            <a:picLocks noChangeAspect="1" noChangeArrowheads="1"/>
          </p:cNvPicPr>
          <p:nvPr/>
        </p:nvPicPr>
        <p:blipFill>
          <a:blip r:embed="rId6" cstate="print"/>
          <a:srcRect/>
          <a:stretch>
            <a:fillRect/>
          </a:stretch>
        </p:blipFill>
        <p:spPr bwMode="auto">
          <a:xfrm>
            <a:off x="6400800" y="2819400"/>
            <a:ext cx="1066800" cy="1003300"/>
          </a:xfrm>
          <a:prstGeom prst="rect">
            <a:avLst/>
          </a:prstGeom>
          <a:noFill/>
          <a:ln w="9525">
            <a:noFill/>
            <a:miter lim="800000"/>
            <a:headEnd/>
            <a:tailEnd/>
          </a:ln>
        </p:spPr>
      </p:pic>
      <p:pic>
        <p:nvPicPr>
          <p:cNvPr id="303110" name="Picture 6" descr="study time"/>
          <p:cNvPicPr>
            <a:picLocks noChangeAspect="1" noChangeArrowheads="1"/>
          </p:cNvPicPr>
          <p:nvPr/>
        </p:nvPicPr>
        <p:blipFill>
          <a:blip r:embed="rId7" cstate="print"/>
          <a:srcRect/>
          <a:stretch>
            <a:fillRect/>
          </a:stretch>
        </p:blipFill>
        <p:spPr bwMode="auto">
          <a:xfrm>
            <a:off x="4800600" y="1773238"/>
            <a:ext cx="1676400" cy="950912"/>
          </a:xfrm>
          <a:prstGeom prst="rect">
            <a:avLst/>
          </a:prstGeom>
          <a:noFill/>
          <a:ln w="9525">
            <a:noFill/>
            <a:miter lim="800000"/>
            <a:headEnd/>
            <a:tailEnd/>
          </a:ln>
        </p:spPr>
      </p:pic>
      <p:sp>
        <p:nvSpPr>
          <p:cNvPr id="340999" name="AutoShape 10">
            <a:hlinkClick r:id="rId8"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03115" name="Picture 11">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cstate="print"/>
          <a:srcRect/>
          <a:stretch>
            <a:fillRect/>
          </a:stretch>
        </p:blipFill>
        <p:spPr bwMode="auto">
          <a:xfrm>
            <a:off x="8839200" y="6553200"/>
            <a:ext cx="304800" cy="304800"/>
          </a:xfrm>
          <a:prstGeom prst="rect">
            <a:avLst/>
          </a:prstGeom>
          <a:noFill/>
          <a:ln w="9525">
            <a:noFill/>
            <a:miter lim="800000"/>
            <a:headEnd/>
            <a:tailEnd/>
          </a:ln>
        </p:spPr>
      </p:pic>
      <p:pic>
        <p:nvPicPr>
          <p:cNvPr id="341001" name="Picture 13" descr="thumbtack_note_assignment"/>
          <p:cNvPicPr>
            <a:picLocks noChangeAspect="1" noChangeArrowheads="1"/>
          </p:cNvPicPr>
          <p:nvPr/>
        </p:nvPicPr>
        <p:blipFill>
          <a:blip r:embed="rId10" cstate="print"/>
          <a:srcRect/>
          <a:stretch>
            <a:fillRect/>
          </a:stretch>
        </p:blipFill>
        <p:spPr bwMode="auto">
          <a:xfrm>
            <a:off x="1550988" y="4972050"/>
            <a:ext cx="2587625" cy="1819275"/>
          </a:xfrm>
          <a:prstGeom prst="rect">
            <a:avLst/>
          </a:prstGeom>
          <a:noFill/>
          <a:ln w="9525">
            <a:noFill/>
            <a:miter lim="800000"/>
            <a:headEnd/>
            <a:tailEnd/>
          </a:ln>
        </p:spPr>
      </p:pic>
    </p:spTree>
    <p:extLst>
      <p:ext uri="{BB962C8B-B14F-4D97-AF65-F5344CB8AC3E}">
        <p14:creationId xmlns:p14="http://schemas.microsoft.com/office/powerpoint/2010/main" val="210849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5000"/>
                                  </p:stCondLst>
                                  <p:childTnLst>
                                    <p:set>
                                      <p:cBhvr>
                                        <p:cTn id="6" dur="1" fill="hold">
                                          <p:stCondLst>
                                            <p:cond delay="0"/>
                                          </p:stCondLst>
                                        </p:cTn>
                                        <p:tgtEl>
                                          <p:spTgt spid="303109"/>
                                        </p:tgtEl>
                                        <p:attrNameLst>
                                          <p:attrName>style.visibility</p:attrName>
                                        </p:attrNameLst>
                                      </p:cBhvr>
                                      <p:to>
                                        <p:strVal val="visible"/>
                                      </p:to>
                                    </p:set>
                                    <p:anim calcmode="lin" valueType="num">
                                      <p:cBhvr additive="base">
                                        <p:cTn id="7" dur="5000" fill="hold"/>
                                        <p:tgtEl>
                                          <p:spTgt spid="303109"/>
                                        </p:tgtEl>
                                        <p:attrNameLst>
                                          <p:attrName>ppt_x</p:attrName>
                                        </p:attrNameLst>
                                      </p:cBhvr>
                                      <p:tavLst>
                                        <p:tav tm="0">
                                          <p:val>
                                            <p:strVal val="0-#ppt_w/2"/>
                                          </p:val>
                                        </p:tav>
                                        <p:tav tm="100000">
                                          <p:val>
                                            <p:strVal val="#ppt_x"/>
                                          </p:val>
                                        </p:tav>
                                      </p:tavLst>
                                    </p:anim>
                                    <p:anim calcmode="lin" valueType="num">
                                      <p:cBhvr additive="base">
                                        <p:cTn id="8" dur="5000" fill="hold"/>
                                        <p:tgtEl>
                                          <p:spTgt spid="303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303115"/>
                </p:tgtEl>
              </p:cMediaNode>
            </p:audio>
            <p:seq concurrent="1" nextAc="seek">
              <p:cTn id="10" restart="whenNotActive" fill="hold" evtFilter="cancelBubble" nodeType="interactiveSeq">
                <p:stCondLst>
                  <p:cond evt="onClick" delay="0">
                    <p:tgtEl>
                      <p:spTgt spid="303110"/>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897" fill="hold"/>
                                        <p:tgtEl>
                                          <p:spTgt spid="303115"/>
                                        </p:tgtEl>
                                      </p:cBhvr>
                                    </p:cmd>
                                  </p:childTnLst>
                                </p:cTn>
                              </p:par>
                            </p:childTnLst>
                          </p:cTn>
                        </p:par>
                      </p:childTnLst>
                    </p:cTn>
                  </p:par>
                </p:childTnLst>
              </p:cTn>
              <p:nextCondLst>
                <p:cond evt="onClick" delay="0">
                  <p:tgtEl>
                    <p:spTgt spid="3031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752600" y="152400"/>
            <a:ext cx="5867400" cy="868363"/>
          </a:xfrm>
        </p:spPr>
        <p:txBody>
          <a:bodyPr/>
          <a:lstStyle/>
          <a:p>
            <a:pPr eaLnBrk="1" hangingPunct="1"/>
            <a:r>
              <a:rPr lang="en-US" b="1" i="1">
                <a:latin typeface="Arial" charset="0"/>
              </a:rPr>
              <a:t>Areas of Chemistry</a:t>
            </a:r>
          </a:p>
        </p:txBody>
      </p:sp>
      <p:sp>
        <p:nvSpPr>
          <p:cNvPr id="557059" name="Rectangle 3"/>
          <p:cNvSpPr>
            <a:spLocks noGrp="1" noChangeArrowheads="1"/>
          </p:cNvSpPr>
          <p:nvPr>
            <p:ph type="body" idx="1"/>
          </p:nvPr>
        </p:nvSpPr>
        <p:spPr>
          <a:xfrm>
            <a:off x="76200" y="1066800"/>
            <a:ext cx="4114800" cy="609600"/>
          </a:xfrm>
        </p:spPr>
        <p:txBody>
          <a:bodyPr/>
          <a:lstStyle/>
          <a:p>
            <a:pPr algn="ctr" eaLnBrk="1" hangingPunct="1">
              <a:buFontTx/>
              <a:buNone/>
            </a:pPr>
            <a:r>
              <a:rPr lang="en-US" sz="2800" b="1" dirty="0">
                <a:solidFill>
                  <a:srgbClr val="0000FF"/>
                </a:solidFill>
                <a:latin typeface="Arial" charset="0"/>
                <a:ea typeface="Times New Roman" pitchFamily="18" charset="0"/>
                <a:cs typeface="Arial" charset="0"/>
              </a:rPr>
              <a:t>organic</a:t>
            </a:r>
            <a:endParaRPr lang="en-US" sz="2800" dirty="0">
              <a:solidFill>
                <a:srgbClr val="000000"/>
              </a:solidFill>
              <a:latin typeface="Arial" charset="0"/>
              <a:ea typeface="Times New Roman" pitchFamily="18" charset="0"/>
              <a:cs typeface="Arial" charset="0"/>
            </a:endParaRPr>
          </a:p>
        </p:txBody>
      </p:sp>
      <p:sp>
        <p:nvSpPr>
          <p:cNvPr id="557060" name="Rectangle 4"/>
          <p:cNvSpPr>
            <a:spLocks noChangeArrowheads="1"/>
          </p:cNvSpPr>
          <p:nvPr/>
        </p:nvSpPr>
        <p:spPr bwMode="auto">
          <a:xfrm>
            <a:off x="4648200" y="1143000"/>
            <a:ext cx="4191000" cy="609600"/>
          </a:xfrm>
          <a:prstGeom prst="rect">
            <a:avLst/>
          </a:prstGeom>
          <a:noFill/>
          <a:ln w="9525">
            <a:noFill/>
            <a:miter lim="800000"/>
            <a:headEnd/>
            <a:tailEnd/>
          </a:ln>
        </p:spPr>
        <p:txBody>
          <a:bodyPr/>
          <a:lstStyle/>
          <a:p>
            <a:pPr marL="342900" indent="-342900" algn="ctr">
              <a:lnSpc>
                <a:spcPct val="90000"/>
              </a:lnSpc>
              <a:spcBef>
                <a:spcPct val="20000"/>
              </a:spcBef>
            </a:pPr>
            <a:r>
              <a:rPr lang="en-US" sz="2800" b="1">
                <a:solidFill>
                  <a:srgbClr val="0000FF"/>
                </a:solidFill>
                <a:ea typeface="Times New Roman" pitchFamily="18" charset="0"/>
                <a:cs typeface="Arial" charset="0"/>
              </a:rPr>
              <a:t>physical</a:t>
            </a:r>
            <a:endParaRPr lang="en-US" sz="2800">
              <a:solidFill>
                <a:srgbClr val="000000"/>
              </a:solidFill>
              <a:ea typeface="Times New Roman" pitchFamily="18" charset="0"/>
              <a:cs typeface="Arial" charset="0"/>
            </a:endParaRPr>
          </a:p>
        </p:txBody>
      </p:sp>
      <p:sp>
        <p:nvSpPr>
          <p:cNvPr id="557061" name="Rectangle 5"/>
          <p:cNvSpPr>
            <a:spLocks noChangeArrowheads="1"/>
          </p:cNvSpPr>
          <p:nvPr/>
        </p:nvSpPr>
        <p:spPr bwMode="auto">
          <a:xfrm>
            <a:off x="76200" y="3657600"/>
            <a:ext cx="4114800" cy="609600"/>
          </a:xfrm>
          <a:prstGeom prst="rect">
            <a:avLst/>
          </a:prstGeom>
          <a:noFill/>
          <a:ln w="9525">
            <a:noFill/>
            <a:miter lim="800000"/>
            <a:headEnd/>
            <a:tailEnd/>
          </a:ln>
        </p:spPr>
        <p:txBody>
          <a:bodyPr/>
          <a:lstStyle/>
          <a:p>
            <a:pPr marL="342900" indent="-342900" algn="ctr">
              <a:spcBef>
                <a:spcPct val="20000"/>
              </a:spcBef>
            </a:pPr>
            <a:r>
              <a:rPr lang="en-US" sz="2800" b="1">
                <a:solidFill>
                  <a:srgbClr val="0000FF"/>
                </a:solidFill>
                <a:ea typeface="Times New Roman" pitchFamily="18" charset="0"/>
                <a:cs typeface="Arial" charset="0"/>
              </a:rPr>
              <a:t>inorganic</a:t>
            </a:r>
            <a:endParaRPr lang="en-US" sz="2800">
              <a:solidFill>
                <a:srgbClr val="000000"/>
              </a:solidFill>
              <a:ea typeface="Times New Roman" pitchFamily="18" charset="0"/>
              <a:cs typeface="Arial" charset="0"/>
            </a:endParaRPr>
          </a:p>
        </p:txBody>
      </p:sp>
      <p:sp>
        <p:nvSpPr>
          <p:cNvPr id="557062" name="Rectangle 6"/>
          <p:cNvSpPr>
            <a:spLocks noChangeArrowheads="1"/>
          </p:cNvSpPr>
          <p:nvPr/>
        </p:nvSpPr>
        <p:spPr bwMode="auto">
          <a:xfrm>
            <a:off x="5029200" y="4800600"/>
            <a:ext cx="3429000" cy="533400"/>
          </a:xfrm>
          <a:prstGeom prst="rect">
            <a:avLst/>
          </a:prstGeom>
          <a:noFill/>
          <a:ln w="9525">
            <a:noFill/>
            <a:miter lim="800000"/>
            <a:headEnd/>
            <a:tailEnd/>
          </a:ln>
        </p:spPr>
        <p:txBody>
          <a:bodyPr/>
          <a:lstStyle/>
          <a:p>
            <a:pPr marL="342900" indent="-342900" algn="ctr">
              <a:lnSpc>
                <a:spcPct val="90000"/>
              </a:lnSpc>
              <a:spcBef>
                <a:spcPct val="20000"/>
              </a:spcBef>
            </a:pPr>
            <a:r>
              <a:rPr lang="en-US" sz="2800" b="1">
                <a:solidFill>
                  <a:srgbClr val="0000FF"/>
                </a:solidFill>
                <a:ea typeface="Times New Roman" pitchFamily="18" charset="0"/>
                <a:cs typeface="Arial" charset="0"/>
              </a:rPr>
              <a:t>biochemistry</a:t>
            </a:r>
          </a:p>
        </p:txBody>
      </p:sp>
      <p:sp>
        <p:nvSpPr>
          <p:cNvPr id="557063" name="Rectangle 7"/>
          <p:cNvSpPr>
            <a:spLocks noChangeArrowheads="1"/>
          </p:cNvSpPr>
          <p:nvPr/>
        </p:nvSpPr>
        <p:spPr bwMode="auto">
          <a:xfrm>
            <a:off x="228600" y="4191000"/>
            <a:ext cx="3810000" cy="2286000"/>
          </a:xfrm>
          <a:prstGeom prst="rect">
            <a:avLst/>
          </a:prstGeom>
          <a:noFill/>
          <a:ln w="9525">
            <a:noFill/>
            <a:miter lim="800000"/>
            <a:headEnd/>
            <a:tailEnd/>
          </a:ln>
        </p:spPr>
        <p:txBody>
          <a:bodyPr/>
          <a:lstStyle/>
          <a:p>
            <a:pPr marL="342900" indent="-342900" algn="ctr">
              <a:spcBef>
                <a:spcPct val="20000"/>
              </a:spcBef>
            </a:pPr>
            <a:r>
              <a:rPr lang="en-US" sz="2800">
                <a:solidFill>
                  <a:srgbClr val="000000"/>
                </a:solidFill>
                <a:ea typeface="Times New Roman" pitchFamily="18" charset="0"/>
                <a:cs typeface="Arial" charset="0"/>
              </a:rPr>
              <a:t>everything except</a:t>
            </a:r>
          </a:p>
          <a:p>
            <a:pPr marL="342900" indent="-342900" algn="ctr">
              <a:spcBef>
                <a:spcPct val="20000"/>
              </a:spcBef>
            </a:pPr>
            <a:r>
              <a:rPr lang="en-US" sz="2800">
                <a:solidFill>
                  <a:srgbClr val="000000"/>
                </a:solidFill>
                <a:ea typeface="Times New Roman" pitchFamily="18" charset="0"/>
                <a:cs typeface="Arial" charset="0"/>
              </a:rPr>
              <a:t>carbon</a:t>
            </a:r>
          </a:p>
          <a:p>
            <a:pPr marL="342900" indent="-342900" algn="ctr">
              <a:spcBef>
                <a:spcPct val="20000"/>
              </a:spcBef>
            </a:pPr>
            <a:r>
              <a:rPr lang="en-US" sz="2800">
                <a:solidFill>
                  <a:srgbClr val="000000"/>
                </a:solidFill>
                <a:ea typeface="Times New Roman" pitchFamily="18" charset="0"/>
                <a:cs typeface="Arial" charset="0"/>
              </a:rPr>
              <a:t>e.g., compounds</a:t>
            </a:r>
          </a:p>
          <a:p>
            <a:pPr marL="342900" indent="-342900" algn="ctr">
              <a:spcBef>
                <a:spcPct val="20000"/>
              </a:spcBef>
            </a:pPr>
            <a:r>
              <a:rPr lang="en-US" sz="2800">
                <a:solidFill>
                  <a:srgbClr val="000000"/>
                </a:solidFill>
                <a:ea typeface="Times New Roman" pitchFamily="18" charset="0"/>
                <a:cs typeface="Arial" charset="0"/>
              </a:rPr>
              <a:t>containing metals</a:t>
            </a:r>
          </a:p>
        </p:txBody>
      </p:sp>
      <p:sp>
        <p:nvSpPr>
          <p:cNvPr id="557064" name="Rectangle 8"/>
          <p:cNvSpPr>
            <a:spLocks noChangeArrowheads="1"/>
          </p:cNvSpPr>
          <p:nvPr/>
        </p:nvSpPr>
        <p:spPr bwMode="auto">
          <a:xfrm>
            <a:off x="228600" y="1676400"/>
            <a:ext cx="4114800" cy="1600200"/>
          </a:xfrm>
          <a:prstGeom prst="rect">
            <a:avLst/>
          </a:prstGeom>
          <a:noFill/>
          <a:ln w="9525">
            <a:noFill/>
            <a:miter lim="800000"/>
            <a:headEnd/>
            <a:tailEnd/>
          </a:ln>
        </p:spPr>
        <p:txBody>
          <a:bodyPr/>
          <a:lstStyle/>
          <a:p>
            <a:pPr marL="342900" indent="-342900" algn="ctr">
              <a:spcBef>
                <a:spcPct val="20000"/>
              </a:spcBef>
            </a:pPr>
            <a:r>
              <a:rPr lang="en-US" sz="2800">
                <a:solidFill>
                  <a:srgbClr val="000000"/>
                </a:solidFill>
                <a:ea typeface="Times New Roman" pitchFamily="18" charset="0"/>
                <a:cs typeface="Arial" charset="0"/>
              </a:rPr>
              <a:t>the study of carbon-</a:t>
            </a:r>
          </a:p>
          <a:p>
            <a:pPr marL="342900" indent="-342900" algn="ctr">
              <a:spcBef>
                <a:spcPct val="20000"/>
              </a:spcBef>
            </a:pPr>
            <a:r>
              <a:rPr lang="en-US" sz="2800">
                <a:solidFill>
                  <a:srgbClr val="000000"/>
                </a:solidFill>
                <a:ea typeface="Times New Roman" pitchFamily="18" charset="0"/>
                <a:cs typeface="Arial" charset="0"/>
              </a:rPr>
              <a:t>containing</a:t>
            </a:r>
          </a:p>
          <a:p>
            <a:pPr marL="342900" indent="-342900" algn="ctr">
              <a:spcBef>
                <a:spcPct val="20000"/>
              </a:spcBef>
            </a:pPr>
            <a:r>
              <a:rPr lang="en-US" sz="2800">
                <a:solidFill>
                  <a:srgbClr val="000000"/>
                </a:solidFill>
                <a:ea typeface="Times New Roman" pitchFamily="18" charset="0"/>
                <a:cs typeface="Arial" charset="0"/>
              </a:rPr>
              <a:t>compounds</a:t>
            </a:r>
          </a:p>
          <a:p>
            <a:pPr marL="342900" indent="-342900" algn="ctr">
              <a:spcBef>
                <a:spcPct val="20000"/>
              </a:spcBef>
              <a:buFontTx/>
              <a:buChar char="•"/>
            </a:pPr>
            <a:endParaRPr lang="en-US" sz="2800">
              <a:solidFill>
                <a:srgbClr val="000000"/>
              </a:solidFill>
              <a:ea typeface="Times New Roman" pitchFamily="18" charset="0"/>
              <a:cs typeface="Arial" charset="0"/>
            </a:endParaRPr>
          </a:p>
        </p:txBody>
      </p:sp>
      <p:sp>
        <p:nvSpPr>
          <p:cNvPr id="557065" name="Rectangle 9"/>
          <p:cNvSpPr>
            <a:spLocks noChangeArrowheads="1"/>
          </p:cNvSpPr>
          <p:nvPr/>
        </p:nvSpPr>
        <p:spPr bwMode="auto">
          <a:xfrm>
            <a:off x="4648200" y="1752600"/>
            <a:ext cx="4191000" cy="2743200"/>
          </a:xfrm>
          <a:prstGeom prst="rect">
            <a:avLst/>
          </a:prstGeom>
          <a:noFill/>
          <a:ln w="9525">
            <a:noFill/>
            <a:miter lim="800000"/>
            <a:headEnd/>
            <a:tailEnd/>
          </a:ln>
        </p:spPr>
        <p:txBody>
          <a:bodyPr/>
          <a:lstStyle/>
          <a:p>
            <a:pPr marL="342900" indent="-342900" algn="ctr">
              <a:lnSpc>
                <a:spcPct val="90000"/>
              </a:lnSpc>
              <a:spcBef>
                <a:spcPct val="20000"/>
              </a:spcBef>
            </a:pPr>
            <a:r>
              <a:rPr lang="en-US" sz="2800">
                <a:solidFill>
                  <a:srgbClr val="000000"/>
                </a:solidFill>
                <a:ea typeface="Times New Roman" pitchFamily="18" charset="0"/>
                <a:cs typeface="Arial" charset="0"/>
              </a:rPr>
              <a:t>measuring physical</a:t>
            </a:r>
          </a:p>
          <a:p>
            <a:pPr marL="342900" indent="-342900" algn="ctr">
              <a:lnSpc>
                <a:spcPct val="90000"/>
              </a:lnSpc>
              <a:spcBef>
                <a:spcPct val="20000"/>
              </a:spcBef>
            </a:pPr>
            <a:r>
              <a:rPr lang="en-US" sz="2800">
                <a:solidFill>
                  <a:srgbClr val="000000"/>
                </a:solidFill>
                <a:ea typeface="Times New Roman" pitchFamily="18" charset="0"/>
                <a:cs typeface="Arial" charset="0"/>
              </a:rPr>
              <a:t>properties of</a:t>
            </a:r>
          </a:p>
          <a:p>
            <a:pPr marL="342900" indent="-342900" algn="ctr">
              <a:lnSpc>
                <a:spcPct val="90000"/>
              </a:lnSpc>
              <a:spcBef>
                <a:spcPct val="20000"/>
              </a:spcBef>
            </a:pPr>
            <a:r>
              <a:rPr lang="en-US" sz="2800">
                <a:solidFill>
                  <a:srgbClr val="000000"/>
                </a:solidFill>
                <a:ea typeface="Times New Roman" pitchFamily="18" charset="0"/>
                <a:cs typeface="Arial" charset="0"/>
              </a:rPr>
              <a:t>substances</a:t>
            </a:r>
          </a:p>
          <a:p>
            <a:pPr marL="342900" indent="-342900" algn="ctr">
              <a:lnSpc>
                <a:spcPct val="90000"/>
              </a:lnSpc>
              <a:spcBef>
                <a:spcPct val="20000"/>
              </a:spcBef>
            </a:pPr>
            <a:r>
              <a:rPr lang="en-US" sz="2800">
                <a:solidFill>
                  <a:srgbClr val="000000"/>
                </a:solidFill>
                <a:ea typeface="Times New Roman" pitchFamily="18" charset="0"/>
                <a:cs typeface="Arial" charset="0"/>
              </a:rPr>
              <a:t>	e.g., the melting</a:t>
            </a:r>
          </a:p>
          <a:p>
            <a:pPr marL="342900" indent="-342900" algn="ctr">
              <a:lnSpc>
                <a:spcPct val="90000"/>
              </a:lnSpc>
              <a:spcBef>
                <a:spcPct val="20000"/>
              </a:spcBef>
            </a:pPr>
            <a:r>
              <a:rPr lang="en-US" sz="2800">
                <a:solidFill>
                  <a:srgbClr val="000000"/>
                </a:solidFill>
                <a:ea typeface="Times New Roman" pitchFamily="18" charset="0"/>
                <a:cs typeface="Arial" charset="0"/>
              </a:rPr>
              <a:t>point of gold</a:t>
            </a:r>
          </a:p>
        </p:txBody>
      </p:sp>
      <p:sp>
        <p:nvSpPr>
          <p:cNvPr id="557066" name="Rectangle 10"/>
          <p:cNvSpPr>
            <a:spLocks noChangeArrowheads="1"/>
          </p:cNvSpPr>
          <p:nvPr/>
        </p:nvSpPr>
        <p:spPr bwMode="auto">
          <a:xfrm>
            <a:off x="4953000" y="5410200"/>
            <a:ext cx="3429000" cy="1066800"/>
          </a:xfrm>
          <a:prstGeom prst="rect">
            <a:avLst/>
          </a:prstGeom>
          <a:noFill/>
          <a:ln w="9525">
            <a:noFill/>
            <a:miter lim="800000"/>
            <a:headEnd/>
            <a:tailEnd/>
          </a:ln>
        </p:spPr>
        <p:txBody>
          <a:bodyPr/>
          <a:lstStyle/>
          <a:p>
            <a:pPr marL="342900" indent="-342900" algn="ctr">
              <a:lnSpc>
                <a:spcPct val="90000"/>
              </a:lnSpc>
              <a:spcBef>
                <a:spcPct val="20000"/>
              </a:spcBef>
            </a:pPr>
            <a:r>
              <a:rPr lang="en-US" sz="2800">
                <a:solidFill>
                  <a:srgbClr val="000000"/>
                </a:solidFill>
                <a:ea typeface="Times New Roman" pitchFamily="18" charset="0"/>
                <a:cs typeface="Arial" charset="0"/>
              </a:rPr>
              <a:t>the chemistry of</a:t>
            </a:r>
          </a:p>
          <a:p>
            <a:pPr marL="342900" indent="-342900" algn="ctr">
              <a:lnSpc>
                <a:spcPct val="90000"/>
              </a:lnSpc>
              <a:spcBef>
                <a:spcPct val="20000"/>
              </a:spcBef>
            </a:pPr>
            <a:r>
              <a:rPr lang="en-US" sz="2800">
                <a:solidFill>
                  <a:srgbClr val="000000"/>
                </a:solidFill>
                <a:ea typeface="Times New Roman" pitchFamily="18" charset="0"/>
                <a:cs typeface="Arial" charset="0"/>
              </a:rPr>
              <a:t>living things</a:t>
            </a:r>
          </a:p>
        </p:txBody>
      </p:sp>
      <p:sp>
        <p:nvSpPr>
          <p:cNvPr id="186379"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9396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 calcmode="lin" valueType="num">
                                      <p:cBhvr additive="base">
                                        <p:cTn id="7" dur="1000" fill="hold"/>
                                        <p:tgtEl>
                                          <p:spTgt spid="55705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570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7059">
                                            <p:txEl>
                                              <p:pRg st="0" end="0"/>
                                            </p:txEl>
                                          </p:spTgt>
                                        </p:tgtEl>
                                        <p:attrNameLst>
                                          <p:attrName>ppt_c</p:attrName>
                                        </p:attrNameLst>
                                      </p:cBhvr>
                                      <p:to>
                                        <a:schemeClr val="tx2"/>
                                      </p:to>
                                    </p:animClr>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57064"/>
                                        </p:tgtEl>
                                        <p:attrNameLst>
                                          <p:attrName>style.visibility</p:attrName>
                                        </p:attrNameLst>
                                      </p:cBhvr>
                                      <p:to>
                                        <p:strVal val="visible"/>
                                      </p:to>
                                    </p:set>
                                    <p:animEffect transition="in" filter="dissolve">
                                      <p:cBhvr>
                                        <p:cTn id="13" dur="1000"/>
                                        <p:tgtEl>
                                          <p:spTgt spid="557064"/>
                                        </p:tgtEl>
                                      </p:cBhvr>
                                    </p:animEffect>
                                  </p:childTnLst>
                                  <p:subTnLst>
                                    <p:animClr clrSpc="rgb" dir="cw">
                                      <p:cBhvr override="childStyle">
                                        <p:cTn dur="1" fill="hold" display="0" masterRel="nextClick" afterEffect="1"/>
                                        <p:tgtEl>
                                          <p:spTgt spid="557064"/>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57061"/>
                                        </p:tgtEl>
                                        <p:attrNameLst>
                                          <p:attrName>style.visibility</p:attrName>
                                        </p:attrNameLst>
                                      </p:cBhvr>
                                      <p:to>
                                        <p:strVal val="visible"/>
                                      </p:to>
                                    </p:set>
                                    <p:anim calcmode="lin" valueType="num">
                                      <p:cBhvr additive="base">
                                        <p:cTn id="18" dur="1000" fill="hold"/>
                                        <p:tgtEl>
                                          <p:spTgt spid="557061"/>
                                        </p:tgtEl>
                                        <p:attrNameLst>
                                          <p:attrName>ppt_x</p:attrName>
                                        </p:attrNameLst>
                                      </p:cBhvr>
                                      <p:tavLst>
                                        <p:tav tm="0">
                                          <p:val>
                                            <p:strVal val="0-#ppt_w/2"/>
                                          </p:val>
                                        </p:tav>
                                        <p:tav tm="100000">
                                          <p:val>
                                            <p:strVal val="#ppt_x"/>
                                          </p:val>
                                        </p:tav>
                                      </p:tavLst>
                                    </p:anim>
                                    <p:anim calcmode="lin" valueType="num">
                                      <p:cBhvr additive="base">
                                        <p:cTn id="19" dur="1000" fill="hold"/>
                                        <p:tgtEl>
                                          <p:spTgt spid="55706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7061"/>
                                        </p:tgtEl>
                                        <p:attrNameLst>
                                          <p:attrName>ppt_c</p:attrName>
                                        </p:attrNameLst>
                                      </p:cBhvr>
                                      <p:to>
                                        <a:schemeClr val="tx2"/>
                                      </p:to>
                                    </p:animClr>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57063"/>
                                        </p:tgtEl>
                                        <p:attrNameLst>
                                          <p:attrName>style.visibility</p:attrName>
                                        </p:attrNameLst>
                                      </p:cBhvr>
                                      <p:to>
                                        <p:strVal val="visible"/>
                                      </p:to>
                                    </p:set>
                                    <p:animEffect transition="in" filter="dissolve">
                                      <p:cBhvr>
                                        <p:cTn id="24" dur="1000"/>
                                        <p:tgtEl>
                                          <p:spTgt spid="557063"/>
                                        </p:tgtEl>
                                      </p:cBhvr>
                                    </p:animEffect>
                                  </p:childTnLst>
                                  <p:subTnLst>
                                    <p:animClr clrSpc="rgb" dir="cw">
                                      <p:cBhvr override="childStyle">
                                        <p:cTn dur="1" fill="hold" display="0" masterRel="nextClick" afterEffect="1"/>
                                        <p:tgtEl>
                                          <p:spTgt spid="557063"/>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57060"/>
                                        </p:tgtEl>
                                        <p:attrNameLst>
                                          <p:attrName>style.visibility</p:attrName>
                                        </p:attrNameLst>
                                      </p:cBhvr>
                                      <p:to>
                                        <p:strVal val="visible"/>
                                      </p:to>
                                    </p:set>
                                    <p:anim calcmode="lin" valueType="num">
                                      <p:cBhvr additive="base">
                                        <p:cTn id="29" dur="1000" fill="hold"/>
                                        <p:tgtEl>
                                          <p:spTgt spid="557060"/>
                                        </p:tgtEl>
                                        <p:attrNameLst>
                                          <p:attrName>ppt_x</p:attrName>
                                        </p:attrNameLst>
                                      </p:cBhvr>
                                      <p:tavLst>
                                        <p:tav tm="0">
                                          <p:val>
                                            <p:strVal val="1+#ppt_w/2"/>
                                          </p:val>
                                        </p:tav>
                                        <p:tav tm="100000">
                                          <p:val>
                                            <p:strVal val="#ppt_x"/>
                                          </p:val>
                                        </p:tav>
                                      </p:tavLst>
                                    </p:anim>
                                    <p:anim calcmode="lin" valueType="num">
                                      <p:cBhvr additive="base">
                                        <p:cTn id="30" dur="1000" fill="hold"/>
                                        <p:tgtEl>
                                          <p:spTgt spid="55706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7060"/>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57065"/>
                                        </p:tgtEl>
                                        <p:attrNameLst>
                                          <p:attrName>style.visibility</p:attrName>
                                        </p:attrNameLst>
                                      </p:cBhvr>
                                      <p:to>
                                        <p:strVal val="visible"/>
                                      </p:to>
                                    </p:set>
                                    <p:animEffect transition="in" filter="dissolve">
                                      <p:cBhvr>
                                        <p:cTn id="35" dur="1000"/>
                                        <p:tgtEl>
                                          <p:spTgt spid="557065"/>
                                        </p:tgtEl>
                                      </p:cBhvr>
                                    </p:animEffect>
                                  </p:childTnLst>
                                  <p:subTnLst>
                                    <p:animClr clrSpc="rgb" dir="cw">
                                      <p:cBhvr override="childStyle">
                                        <p:cTn dur="1" fill="hold" display="0" masterRel="nextClick" afterEffect="1"/>
                                        <p:tgtEl>
                                          <p:spTgt spid="557065"/>
                                        </p:tgtEl>
                                        <p:attrNameLst>
                                          <p:attrName>ppt_c</p:attrName>
                                        </p:attrNameLst>
                                      </p:cBhvr>
                                      <p:to>
                                        <a:schemeClr val="bg2"/>
                                      </p:to>
                                    </p:animClr>
                                  </p:sub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57062"/>
                                        </p:tgtEl>
                                        <p:attrNameLst>
                                          <p:attrName>style.visibility</p:attrName>
                                        </p:attrNameLst>
                                      </p:cBhvr>
                                      <p:to>
                                        <p:strVal val="visible"/>
                                      </p:to>
                                    </p:set>
                                    <p:anim calcmode="lin" valueType="num">
                                      <p:cBhvr additive="base">
                                        <p:cTn id="40" dur="1000" fill="hold"/>
                                        <p:tgtEl>
                                          <p:spTgt spid="557062"/>
                                        </p:tgtEl>
                                        <p:attrNameLst>
                                          <p:attrName>ppt_x</p:attrName>
                                        </p:attrNameLst>
                                      </p:cBhvr>
                                      <p:tavLst>
                                        <p:tav tm="0">
                                          <p:val>
                                            <p:strVal val="1+#ppt_w/2"/>
                                          </p:val>
                                        </p:tav>
                                        <p:tav tm="100000">
                                          <p:val>
                                            <p:strVal val="#ppt_x"/>
                                          </p:val>
                                        </p:tav>
                                      </p:tavLst>
                                    </p:anim>
                                    <p:anim calcmode="lin" valueType="num">
                                      <p:cBhvr additive="base">
                                        <p:cTn id="41" dur="1000" fill="hold"/>
                                        <p:tgtEl>
                                          <p:spTgt spid="55706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57062"/>
                                        </p:tgtEl>
                                        <p:attrNameLst>
                                          <p:attrName>ppt_c</p:attrName>
                                        </p:attrNameLst>
                                      </p:cBhvr>
                                      <p:to>
                                        <a:schemeClr val="tx2"/>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57066"/>
                                        </p:tgtEl>
                                        <p:attrNameLst>
                                          <p:attrName>style.visibility</p:attrName>
                                        </p:attrNameLst>
                                      </p:cBhvr>
                                      <p:to>
                                        <p:strVal val="visible"/>
                                      </p:to>
                                    </p:set>
                                    <p:animEffect transition="in" filter="dissolve">
                                      <p:cBhvr>
                                        <p:cTn id="46" dur="1000"/>
                                        <p:tgtEl>
                                          <p:spTgt spid="557066"/>
                                        </p:tgtEl>
                                      </p:cBhvr>
                                    </p:animEffect>
                                  </p:childTnLst>
                                  <p:subTnLst>
                                    <p:animClr clrSpc="rgb" dir="cw">
                                      <p:cBhvr override="childStyle">
                                        <p:cTn dur="1" fill="hold" display="0" masterRel="nextClick" afterEffect="1"/>
                                        <p:tgtEl>
                                          <p:spTgt spid="557066"/>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P spid="557060" grpId="0"/>
      <p:bldP spid="557061" grpId="0"/>
      <p:bldP spid="557062" grpId="0"/>
      <p:bldP spid="557063" grpId="0"/>
      <p:bldP spid="557064" grpId="0"/>
      <p:bldP spid="557065" grpId="0"/>
      <p:bldP spid="5570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1447800"/>
            <a:ext cx="8229600" cy="1143000"/>
          </a:xfrm>
        </p:spPr>
        <p:txBody>
          <a:bodyPr/>
          <a:lstStyle/>
          <a:p>
            <a:pPr eaLnBrk="1" hangingPunct="1"/>
            <a:r>
              <a:rPr lang="en-US" b="1" i="1">
                <a:latin typeface="Arial" charset="0"/>
              </a:rPr>
              <a:t>Graphs</a:t>
            </a:r>
          </a:p>
        </p:txBody>
      </p:sp>
      <p:pic>
        <p:nvPicPr>
          <p:cNvPr id="207875" name="Picture 3" descr="graph"/>
          <p:cNvPicPr>
            <a:picLocks noChangeAspect="1" noChangeArrowheads="1"/>
          </p:cNvPicPr>
          <p:nvPr/>
        </p:nvPicPr>
        <p:blipFill>
          <a:blip r:embed="rId3" cstate="print"/>
          <a:srcRect/>
          <a:stretch>
            <a:fillRect/>
          </a:stretch>
        </p:blipFill>
        <p:spPr bwMode="auto">
          <a:xfrm>
            <a:off x="3276600" y="2514600"/>
            <a:ext cx="2657475" cy="3200400"/>
          </a:xfrm>
          <a:prstGeom prst="rect">
            <a:avLst/>
          </a:prstGeom>
          <a:noFill/>
          <a:ln w="9525">
            <a:noFill/>
            <a:miter lim="800000"/>
            <a:headEnd/>
            <a:tailEnd/>
          </a:ln>
        </p:spPr>
      </p:pic>
      <p:sp>
        <p:nvSpPr>
          <p:cNvPr id="207876"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522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09600" y="990600"/>
            <a:ext cx="7772400" cy="1066800"/>
          </a:xfrm>
        </p:spPr>
        <p:txBody>
          <a:bodyPr/>
          <a:lstStyle/>
          <a:p>
            <a:pPr eaLnBrk="1" hangingPunct="1"/>
            <a:r>
              <a:rPr lang="en-US" b="1" i="1">
                <a:latin typeface="Arial" charset="0"/>
              </a:rPr>
              <a:t>The Functions of Science</a:t>
            </a:r>
          </a:p>
        </p:txBody>
      </p:sp>
      <p:sp>
        <p:nvSpPr>
          <p:cNvPr id="538627" name="Rectangle 3"/>
          <p:cNvSpPr>
            <a:spLocks noGrp="1" noChangeArrowheads="1"/>
          </p:cNvSpPr>
          <p:nvPr>
            <p:ph type="subTitle" idx="1"/>
          </p:nvPr>
        </p:nvSpPr>
        <p:spPr>
          <a:xfrm>
            <a:off x="1066800" y="1752600"/>
            <a:ext cx="7010400" cy="838200"/>
          </a:xfrm>
        </p:spPr>
        <p:txBody>
          <a:bodyPr>
            <a:normAutofit fontScale="85000" lnSpcReduction="20000"/>
          </a:bodyPr>
          <a:lstStyle/>
          <a:p>
            <a:pPr eaLnBrk="1" hangingPunct="1"/>
            <a:endParaRPr lang="en-US" sz="1200" b="1" i="1" dirty="0">
              <a:latin typeface="Arial" charset="0"/>
            </a:endParaRPr>
          </a:p>
          <a:p>
            <a:pPr eaLnBrk="1" hangingPunct="1"/>
            <a:endParaRPr lang="en-US" sz="1200" dirty="0">
              <a:latin typeface="Arial" charset="0"/>
            </a:endParaRPr>
          </a:p>
          <a:p>
            <a:pPr algn="l" eaLnBrk="1" hangingPunct="1"/>
            <a:r>
              <a:rPr lang="en-US" b="1" dirty="0">
                <a:solidFill>
                  <a:srgbClr val="0000FF"/>
                </a:solidFill>
                <a:latin typeface="Arial" charset="0"/>
              </a:rPr>
              <a:t>pure science		            applied science</a:t>
            </a:r>
          </a:p>
          <a:p>
            <a:pPr algn="l" eaLnBrk="1" hangingPunct="1"/>
            <a:endParaRPr lang="en-US" sz="1200" dirty="0">
              <a:latin typeface="Arial" charset="0"/>
            </a:endParaRPr>
          </a:p>
        </p:txBody>
      </p:sp>
      <p:sp>
        <p:nvSpPr>
          <p:cNvPr id="538628" name="Text Box 4"/>
          <p:cNvSpPr txBox="1">
            <a:spLocks noChangeArrowheads="1"/>
          </p:cNvSpPr>
          <p:nvPr/>
        </p:nvSpPr>
        <p:spPr bwMode="auto">
          <a:xfrm>
            <a:off x="762000" y="3124200"/>
            <a:ext cx="3352800" cy="969963"/>
          </a:xfrm>
          <a:prstGeom prst="rect">
            <a:avLst/>
          </a:prstGeom>
          <a:noFill/>
          <a:ln w="9525">
            <a:noFill/>
            <a:miter lim="800000"/>
            <a:headEnd/>
            <a:tailEnd/>
          </a:ln>
        </p:spPr>
        <p:txBody>
          <a:bodyPr>
            <a:spAutoFit/>
          </a:bodyPr>
          <a:lstStyle/>
          <a:p>
            <a:pPr algn="ctr">
              <a:lnSpc>
                <a:spcPct val="80000"/>
              </a:lnSpc>
              <a:spcBef>
                <a:spcPct val="20000"/>
              </a:spcBef>
            </a:pPr>
            <a:r>
              <a:rPr lang="en-US" sz="3200"/>
              <a:t>the search for </a:t>
            </a:r>
          </a:p>
          <a:p>
            <a:pPr algn="ctr">
              <a:lnSpc>
                <a:spcPct val="80000"/>
              </a:lnSpc>
              <a:spcBef>
                <a:spcPct val="20000"/>
              </a:spcBef>
            </a:pPr>
            <a:r>
              <a:rPr lang="en-US" sz="3200"/>
              <a:t>knowledge; facts</a:t>
            </a:r>
          </a:p>
        </p:txBody>
      </p:sp>
      <p:pic>
        <p:nvPicPr>
          <p:cNvPr id="538629" name="Picture 5" descr="microscope"/>
          <p:cNvPicPr>
            <a:picLocks noChangeAspect="1" noChangeArrowheads="1"/>
          </p:cNvPicPr>
          <p:nvPr/>
        </p:nvPicPr>
        <p:blipFill>
          <a:blip r:embed="rId3" cstate="print"/>
          <a:srcRect/>
          <a:stretch>
            <a:fillRect/>
          </a:stretch>
        </p:blipFill>
        <p:spPr bwMode="auto">
          <a:xfrm>
            <a:off x="1249363" y="4237038"/>
            <a:ext cx="2255837" cy="1782762"/>
          </a:xfrm>
          <a:prstGeom prst="rect">
            <a:avLst/>
          </a:prstGeom>
          <a:noFill/>
          <a:ln w="9525">
            <a:noFill/>
            <a:miter lim="800000"/>
            <a:headEnd/>
            <a:tailEnd/>
          </a:ln>
        </p:spPr>
      </p:pic>
      <p:pic>
        <p:nvPicPr>
          <p:cNvPr id="538630" name="Picture 6" descr="space shuttle"/>
          <p:cNvPicPr>
            <a:picLocks noChangeAspect="1" noChangeArrowheads="1"/>
          </p:cNvPicPr>
          <p:nvPr/>
        </p:nvPicPr>
        <p:blipFill>
          <a:blip r:embed="rId4" cstate="print"/>
          <a:srcRect/>
          <a:stretch>
            <a:fillRect/>
          </a:stretch>
        </p:blipFill>
        <p:spPr bwMode="auto">
          <a:xfrm>
            <a:off x="5181600" y="4267200"/>
            <a:ext cx="2362200" cy="1868488"/>
          </a:xfrm>
          <a:prstGeom prst="rect">
            <a:avLst/>
          </a:prstGeom>
          <a:noFill/>
          <a:ln w="9525">
            <a:noFill/>
            <a:miter lim="800000"/>
            <a:headEnd/>
            <a:tailEnd/>
          </a:ln>
        </p:spPr>
      </p:pic>
      <p:sp>
        <p:nvSpPr>
          <p:cNvPr id="538631" name="Text Box 7"/>
          <p:cNvSpPr txBox="1">
            <a:spLocks noChangeArrowheads="1"/>
          </p:cNvSpPr>
          <p:nvPr/>
        </p:nvSpPr>
        <p:spPr bwMode="auto">
          <a:xfrm>
            <a:off x="4648200" y="3124200"/>
            <a:ext cx="3429000" cy="969963"/>
          </a:xfrm>
          <a:prstGeom prst="rect">
            <a:avLst/>
          </a:prstGeom>
          <a:noFill/>
          <a:ln w="9525">
            <a:noFill/>
            <a:miter lim="800000"/>
            <a:headEnd/>
            <a:tailEnd/>
          </a:ln>
        </p:spPr>
        <p:txBody>
          <a:bodyPr>
            <a:spAutoFit/>
          </a:bodyPr>
          <a:lstStyle/>
          <a:p>
            <a:pPr algn="ctr">
              <a:lnSpc>
                <a:spcPct val="80000"/>
              </a:lnSpc>
              <a:spcBef>
                <a:spcPct val="20000"/>
              </a:spcBef>
            </a:pPr>
            <a:r>
              <a:rPr lang="en-US" sz="3200"/>
              <a:t>using knowledge</a:t>
            </a:r>
          </a:p>
          <a:p>
            <a:pPr algn="ctr">
              <a:lnSpc>
                <a:spcPct val="80000"/>
              </a:lnSpc>
              <a:spcBef>
                <a:spcPct val="20000"/>
              </a:spcBef>
            </a:pPr>
            <a:r>
              <a:rPr lang="en-US" sz="3200"/>
              <a:t>in a practical way</a:t>
            </a:r>
          </a:p>
        </p:txBody>
      </p:sp>
      <p:sp>
        <p:nvSpPr>
          <p:cNvPr id="94216" name="AutoShape 8">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54074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8627">
                                            <p:txEl>
                                              <p:pRg st="2" end="2"/>
                                            </p:txEl>
                                          </p:spTgt>
                                        </p:tgtEl>
                                        <p:attrNameLst>
                                          <p:attrName>style.visibility</p:attrName>
                                        </p:attrNameLst>
                                      </p:cBhvr>
                                      <p:to>
                                        <p:strVal val="visible"/>
                                      </p:to>
                                    </p:set>
                                    <p:animEffect transition="in" filter="dissolve">
                                      <p:cBhvr>
                                        <p:cTn id="7" dur="1000"/>
                                        <p:tgtEl>
                                          <p:spTgt spid="5386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8628">
                                            <p:txEl>
                                              <p:pRg st="0" end="0"/>
                                            </p:txEl>
                                          </p:spTgt>
                                        </p:tgtEl>
                                        <p:attrNameLst>
                                          <p:attrName>style.visibility</p:attrName>
                                        </p:attrNameLst>
                                      </p:cBhvr>
                                      <p:to>
                                        <p:strVal val="visible"/>
                                      </p:to>
                                    </p:set>
                                    <p:animEffect transition="in" filter="dissolve">
                                      <p:cBhvr>
                                        <p:cTn id="12" dur="1000"/>
                                        <p:tgtEl>
                                          <p:spTgt spid="538628">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38628">
                                            <p:txEl>
                                              <p:pRg st="1" end="1"/>
                                            </p:txEl>
                                          </p:spTgt>
                                        </p:tgtEl>
                                        <p:attrNameLst>
                                          <p:attrName>style.visibility</p:attrName>
                                        </p:attrNameLst>
                                      </p:cBhvr>
                                      <p:to>
                                        <p:strVal val="visible"/>
                                      </p:to>
                                    </p:set>
                                    <p:animEffect transition="in" filter="dissolve">
                                      <p:cBhvr>
                                        <p:cTn id="15" dur="1000"/>
                                        <p:tgtEl>
                                          <p:spTgt spid="538628">
                                            <p:txEl>
                                              <p:pRg st="1" end="1"/>
                                            </p:txEl>
                                          </p:spTgt>
                                        </p:tgtEl>
                                      </p:cBhvr>
                                    </p:animEffect>
                                  </p:childTnLst>
                                </p:cTn>
                              </p:par>
                            </p:childTnLst>
                          </p:cTn>
                        </p:par>
                        <p:par>
                          <p:cTn id="16" fill="hold">
                            <p:stCondLst>
                              <p:cond delay="1000"/>
                            </p:stCondLst>
                            <p:childTnLst>
                              <p:par>
                                <p:cTn id="17" presetID="31" presetClass="entr" presetSubtype="0" fill="hold" nodeType="afterEffect">
                                  <p:stCondLst>
                                    <p:cond delay="5000"/>
                                  </p:stCondLst>
                                  <p:iterate type="lt">
                                    <p:tmPct val="5000"/>
                                  </p:iterate>
                                  <p:childTnLst>
                                    <p:set>
                                      <p:cBhvr>
                                        <p:cTn id="18" dur="1" fill="hold">
                                          <p:stCondLst>
                                            <p:cond delay="0"/>
                                          </p:stCondLst>
                                        </p:cTn>
                                        <p:tgtEl>
                                          <p:spTgt spid="538629"/>
                                        </p:tgtEl>
                                        <p:attrNameLst>
                                          <p:attrName>style.visibility</p:attrName>
                                        </p:attrNameLst>
                                      </p:cBhvr>
                                      <p:to>
                                        <p:strVal val="visible"/>
                                      </p:to>
                                    </p:set>
                                    <p:anim calcmode="lin" valueType="num">
                                      <p:cBhvr>
                                        <p:cTn id="19" dur="1000" fill="hold"/>
                                        <p:tgtEl>
                                          <p:spTgt spid="538629"/>
                                        </p:tgtEl>
                                        <p:attrNameLst>
                                          <p:attrName>ppt_w</p:attrName>
                                        </p:attrNameLst>
                                      </p:cBhvr>
                                      <p:tavLst>
                                        <p:tav tm="0">
                                          <p:val>
                                            <p:fltVal val="0"/>
                                          </p:val>
                                        </p:tav>
                                        <p:tav tm="100000">
                                          <p:val>
                                            <p:strVal val="#ppt_w"/>
                                          </p:val>
                                        </p:tav>
                                      </p:tavLst>
                                    </p:anim>
                                    <p:anim calcmode="lin" valueType="num">
                                      <p:cBhvr>
                                        <p:cTn id="20" dur="1000" fill="hold"/>
                                        <p:tgtEl>
                                          <p:spTgt spid="538629"/>
                                        </p:tgtEl>
                                        <p:attrNameLst>
                                          <p:attrName>ppt_h</p:attrName>
                                        </p:attrNameLst>
                                      </p:cBhvr>
                                      <p:tavLst>
                                        <p:tav tm="0">
                                          <p:val>
                                            <p:fltVal val="0"/>
                                          </p:val>
                                        </p:tav>
                                        <p:tav tm="100000">
                                          <p:val>
                                            <p:strVal val="#ppt_h"/>
                                          </p:val>
                                        </p:tav>
                                      </p:tavLst>
                                    </p:anim>
                                    <p:anim calcmode="lin" valueType="num">
                                      <p:cBhvr>
                                        <p:cTn id="21" dur="1000" fill="hold"/>
                                        <p:tgtEl>
                                          <p:spTgt spid="538629"/>
                                        </p:tgtEl>
                                        <p:attrNameLst>
                                          <p:attrName>style.rotation</p:attrName>
                                        </p:attrNameLst>
                                      </p:cBhvr>
                                      <p:tavLst>
                                        <p:tav tm="0">
                                          <p:val>
                                            <p:fltVal val="90"/>
                                          </p:val>
                                        </p:tav>
                                        <p:tav tm="100000">
                                          <p:val>
                                            <p:fltVal val="0"/>
                                          </p:val>
                                        </p:tav>
                                      </p:tavLst>
                                    </p:anim>
                                    <p:animEffect transition="in" filter="fade">
                                      <p:cBhvr>
                                        <p:cTn id="22" dur="1000"/>
                                        <p:tgtEl>
                                          <p:spTgt spid="5386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8631">
                                            <p:txEl>
                                              <p:pRg st="0" end="0"/>
                                            </p:txEl>
                                          </p:spTgt>
                                        </p:tgtEl>
                                        <p:attrNameLst>
                                          <p:attrName>style.visibility</p:attrName>
                                        </p:attrNameLst>
                                      </p:cBhvr>
                                      <p:to>
                                        <p:strVal val="visible"/>
                                      </p:to>
                                    </p:set>
                                    <p:animEffect transition="in" filter="dissolve">
                                      <p:cBhvr>
                                        <p:cTn id="27" dur="1000"/>
                                        <p:tgtEl>
                                          <p:spTgt spid="538631">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38631">
                                            <p:txEl>
                                              <p:pRg st="1" end="1"/>
                                            </p:txEl>
                                          </p:spTgt>
                                        </p:tgtEl>
                                        <p:attrNameLst>
                                          <p:attrName>style.visibility</p:attrName>
                                        </p:attrNameLst>
                                      </p:cBhvr>
                                      <p:to>
                                        <p:strVal val="visible"/>
                                      </p:to>
                                    </p:set>
                                    <p:animEffect transition="in" filter="dissolve">
                                      <p:cBhvr>
                                        <p:cTn id="30" dur="1000"/>
                                        <p:tgtEl>
                                          <p:spTgt spid="538631">
                                            <p:txEl>
                                              <p:pRg st="1" end="1"/>
                                            </p:txEl>
                                          </p:spTgt>
                                        </p:tgtEl>
                                      </p:cBhvr>
                                    </p:animEffect>
                                  </p:childTnLst>
                                </p:cTn>
                              </p:par>
                            </p:childTnLst>
                          </p:cTn>
                        </p:par>
                        <p:par>
                          <p:cTn id="31" fill="hold">
                            <p:stCondLst>
                              <p:cond delay="1000"/>
                            </p:stCondLst>
                            <p:childTnLst>
                              <p:par>
                                <p:cTn id="32" presetID="31" presetClass="entr" presetSubtype="0" fill="hold" nodeType="afterEffect">
                                  <p:stCondLst>
                                    <p:cond delay="5000"/>
                                  </p:stCondLst>
                                  <p:iterate type="lt">
                                    <p:tmPct val="5000"/>
                                  </p:iterate>
                                  <p:childTnLst>
                                    <p:set>
                                      <p:cBhvr>
                                        <p:cTn id="33" dur="1" fill="hold">
                                          <p:stCondLst>
                                            <p:cond delay="0"/>
                                          </p:stCondLst>
                                        </p:cTn>
                                        <p:tgtEl>
                                          <p:spTgt spid="538630"/>
                                        </p:tgtEl>
                                        <p:attrNameLst>
                                          <p:attrName>style.visibility</p:attrName>
                                        </p:attrNameLst>
                                      </p:cBhvr>
                                      <p:to>
                                        <p:strVal val="visible"/>
                                      </p:to>
                                    </p:set>
                                    <p:anim calcmode="lin" valueType="num">
                                      <p:cBhvr>
                                        <p:cTn id="34" dur="1000" fill="hold"/>
                                        <p:tgtEl>
                                          <p:spTgt spid="538630"/>
                                        </p:tgtEl>
                                        <p:attrNameLst>
                                          <p:attrName>ppt_w</p:attrName>
                                        </p:attrNameLst>
                                      </p:cBhvr>
                                      <p:tavLst>
                                        <p:tav tm="0">
                                          <p:val>
                                            <p:fltVal val="0"/>
                                          </p:val>
                                        </p:tav>
                                        <p:tav tm="100000">
                                          <p:val>
                                            <p:strVal val="#ppt_w"/>
                                          </p:val>
                                        </p:tav>
                                      </p:tavLst>
                                    </p:anim>
                                    <p:anim calcmode="lin" valueType="num">
                                      <p:cBhvr>
                                        <p:cTn id="35" dur="1000" fill="hold"/>
                                        <p:tgtEl>
                                          <p:spTgt spid="538630"/>
                                        </p:tgtEl>
                                        <p:attrNameLst>
                                          <p:attrName>ppt_h</p:attrName>
                                        </p:attrNameLst>
                                      </p:cBhvr>
                                      <p:tavLst>
                                        <p:tav tm="0">
                                          <p:val>
                                            <p:fltVal val="0"/>
                                          </p:val>
                                        </p:tav>
                                        <p:tav tm="100000">
                                          <p:val>
                                            <p:strVal val="#ppt_h"/>
                                          </p:val>
                                        </p:tav>
                                      </p:tavLst>
                                    </p:anim>
                                    <p:anim calcmode="lin" valueType="num">
                                      <p:cBhvr>
                                        <p:cTn id="36" dur="1000" fill="hold"/>
                                        <p:tgtEl>
                                          <p:spTgt spid="538630"/>
                                        </p:tgtEl>
                                        <p:attrNameLst>
                                          <p:attrName>style.rotation</p:attrName>
                                        </p:attrNameLst>
                                      </p:cBhvr>
                                      <p:tavLst>
                                        <p:tav tm="0">
                                          <p:val>
                                            <p:fltVal val="90"/>
                                          </p:val>
                                        </p:tav>
                                        <p:tav tm="100000">
                                          <p:val>
                                            <p:fltVal val="0"/>
                                          </p:val>
                                        </p:tav>
                                      </p:tavLst>
                                    </p:anim>
                                    <p:animEffect transition="in" filter="fade">
                                      <p:cBhvr>
                                        <p:cTn id="37" dur="1000"/>
                                        <p:tgtEl>
                                          <p:spTgt spid="53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895600" y="228600"/>
            <a:ext cx="3200400" cy="1143000"/>
          </a:xfrm>
        </p:spPr>
        <p:txBody>
          <a:bodyPr/>
          <a:lstStyle/>
          <a:p>
            <a:pPr eaLnBrk="1" hangingPunct="1"/>
            <a:r>
              <a:rPr lang="en-US" b="1" i="1">
                <a:latin typeface="Arial" charset="0"/>
              </a:rPr>
              <a:t>Bar Graph</a:t>
            </a:r>
          </a:p>
        </p:txBody>
      </p:sp>
      <p:sp>
        <p:nvSpPr>
          <p:cNvPr id="4100" name="Rectangle 3"/>
          <p:cNvSpPr>
            <a:spLocks noGrp="1" noChangeArrowheads="1"/>
          </p:cNvSpPr>
          <p:nvPr>
            <p:ph type="body" sz="half" idx="1"/>
          </p:nvPr>
        </p:nvSpPr>
        <p:spPr>
          <a:xfrm>
            <a:off x="1828800" y="1371600"/>
            <a:ext cx="5334000" cy="1066800"/>
          </a:xfrm>
        </p:spPr>
        <p:txBody>
          <a:bodyPr/>
          <a:lstStyle/>
          <a:p>
            <a:pPr algn="ctr" eaLnBrk="1" hangingPunct="1">
              <a:buFontTx/>
              <a:buNone/>
            </a:pPr>
            <a:r>
              <a:rPr lang="en-US" sz="2800" dirty="0">
                <a:latin typeface="Arial" charset="0"/>
              </a:rPr>
              <a:t>shows how many of something</a:t>
            </a:r>
          </a:p>
          <a:p>
            <a:pPr algn="ctr" eaLnBrk="1" hangingPunct="1">
              <a:buFontTx/>
              <a:buNone/>
            </a:pPr>
            <a:r>
              <a:rPr lang="en-US" sz="2800" dirty="0">
                <a:latin typeface="Arial" charset="0"/>
              </a:rPr>
              <a:t>are in each category</a:t>
            </a:r>
            <a:r>
              <a:rPr lang="en-US" sz="2800" dirty="0"/>
              <a:t> </a:t>
            </a:r>
          </a:p>
        </p:txBody>
      </p:sp>
      <p:graphicFrame>
        <p:nvGraphicFramePr>
          <p:cNvPr id="4098" name="Object 4"/>
          <p:cNvGraphicFramePr>
            <a:graphicFrameLocks noGrp="1" noChangeAspect="1"/>
          </p:cNvGraphicFramePr>
          <p:nvPr>
            <p:ph sz="half" idx="2"/>
            <p:extLst>
              <p:ext uri="{D42A27DB-BD31-4B8C-83A1-F6EECF244321}">
                <p14:modId xmlns:p14="http://schemas.microsoft.com/office/powerpoint/2010/main" val="1834103337"/>
              </p:ext>
            </p:extLst>
          </p:nvPr>
        </p:nvGraphicFramePr>
        <p:xfrm>
          <a:off x="1143000" y="2363788"/>
          <a:ext cx="6705600" cy="4470400"/>
        </p:xfrm>
        <a:graphic>
          <a:graphicData uri="http://schemas.openxmlformats.org/presentationml/2006/ole">
            <mc:AlternateContent xmlns:mc="http://schemas.openxmlformats.org/markup-compatibility/2006">
              <mc:Choice xmlns:v="urn:schemas-microsoft-com:vml" Requires="v">
                <p:oleObj spid="_x0000_s1037"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143000" y="2363788"/>
                        <a:ext cx="6705600" cy="447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AutoShape 5">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29195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048000" y="457200"/>
            <a:ext cx="3200400" cy="1143000"/>
          </a:xfrm>
        </p:spPr>
        <p:txBody>
          <a:bodyPr/>
          <a:lstStyle/>
          <a:p>
            <a:pPr eaLnBrk="1" hangingPunct="1"/>
            <a:r>
              <a:rPr lang="en-US" b="1" i="1">
                <a:latin typeface="Arial" charset="0"/>
              </a:rPr>
              <a:t>Pie Graph</a:t>
            </a:r>
            <a:r>
              <a:rPr lang="en-US"/>
              <a:t> </a:t>
            </a:r>
          </a:p>
        </p:txBody>
      </p:sp>
      <p:sp>
        <p:nvSpPr>
          <p:cNvPr id="5124" name="Rectangle 3"/>
          <p:cNvSpPr>
            <a:spLocks noGrp="1" noChangeArrowheads="1"/>
          </p:cNvSpPr>
          <p:nvPr>
            <p:ph type="body" sz="half" idx="1"/>
          </p:nvPr>
        </p:nvSpPr>
        <p:spPr>
          <a:xfrm>
            <a:off x="533400" y="1447800"/>
            <a:ext cx="8001000" cy="685800"/>
          </a:xfrm>
        </p:spPr>
        <p:txBody>
          <a:bodyPr/>
          <a:lstStyle/>
          <a:p>
            <a:pPr algn="ctr" eaLnBrk="1" hangingPunct="1">
              <a:buFontTx/>
              <a:buNone/>
            </a:pPr>
            <a:r>
              <a:rPr lang="en-US" sz="2800" dirty="0">
                <a:latin typeface="Arial" charset="0"/>
              </a:rPr>
              <a:t>shows how a whole is broken into parts</a:t>
            </a:r>
          </a:p>
        </p:txBody>
      </p:sp>
      <p:grpSp>
        <p:nvGrpSpPr>
          <p:cNvPr id="5125" name="Group 4"/>
          <p:cNvGrpSpPr>
            <a:grpSpLocks/>
          </p:cNvGrpSpPr>
          <p:nvPr/>
        </p:nvGrpSpPr>
        <p:grpSpPr bwMode="auto">
          <a:xfrm>
            <a:off x="115888" y="2441575"/>
            <a:ext cx="8213725" cy="4056062"/>
            <a:chOff x="169" y="1586"/>
            <a:chExt cx="5174" cy="2555"/>
          </a:xfrm>
        </p:grpSpPr>
        <p:graphicFrame>
          <p:nvGraphicFramePr>
            <p:cNvPr id="5122" name="Object 5"/>
            <p:cNvGraphicFramePr>
              <a:graphicFrameLocks noChangeAspect="1"/>
            </p:cNvGraphicFramePr>
            <p:nvPr>
              <p:extLst>
                <p:ext uri="{D42A27DB-BD31-4B8C-83A1-F6EECF244321}">
                  <p14:modId xmlns:p14="http://schemas.microsoft.com/office/powerpoint/2010/main" val="1782987059"/>
                </p:ext>
              </p:extLst>
            </p:nvPr>
          </p:nvGraphicFramePr>
          <p:xfrm>
            <a:off x="169" y="1586"/>
            <a:ext cx="5174" cy="2555"/>
          </p:xfrm>
          <a:graphic>
            <a:graphicData uri="http://schemas.openxmlformats.org/presentationml/2006/ole">
              <mc:AlternateContent xmlns:mc="http://schemas.openxmlformats.org/markup-compatibility/2006">
                <mc:Choice xmlns:v="urn:schemas-microsoft-com:vml" Requires="v">
                  <p:oleObj spid="_x0000_s2061" name="Chart" r:id="rId4" imgW="8229600" imgH="4064000" progId="MSGraph.Chart.8">
                    <p:embed followColorScheme="full"/>
                  </p:oleObj>
                </mc:Choice>
                <mc:Fallback>
                  <p:oleObj name="Chart" r:id="rId4" imgW="8229600" imgH="4064000" progId="MSGraph.Chart.8">
                    <p:embed followColorScheme="full"/>
                    <p:pic>
                      <p:nvPicPr>
                        <p:cNvPr id="0" name=""/>
                        <p:cNvPicPr>
                          <a:picLocks noChangeAspect="1" noChangeArrowheads="1"/>
                        </p:cNvPicPr>
                        <p:nvPr/>
                      </p:nvPicPr>
                      <p:blipFill>
                        <a:blip r:embed="rId5"/>
                        <a:srcRect/>
                        <a:stretch>
                          <a:fillRect/>
                        </a:stretch>
                      </p:blipFill>
                      <p:spPr bwMode="auto">
                        <a:xfrm>
                          <a:off x="169" y="1586"/>
                          <a:ext cx="5174" cy="2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Text Box 6"/>
            <p:cNvSpPr txBox="1">
              <a:spLocks noChangeArrowheads="1"/>
            </p:cNvSpPr>
            <p:nvPr/>
          </p:nvSpPr>
          <p:spPr bwMode="auto">
            <a:xfrm>
              <a:off x="3687" y="1882"/>
              <a:ext cx="1503" cy="518"/>
            </a:xfrm>
            <a:prstGeom prst="rect">
              <a:avLst/>
            </a:prstGeom>
            <a:noFill/>
            <a:ln w="9525">
              <a:noFill/>
              <a:miter lim="800000"/>
              <a:headEnd/>
              <a:tailEnd/>
            </a:ln>
          </p:spPr>
          <p:txBody>
            <a:bodyPr wrap="none">
              <a:spAutoFit/>
            </a:bodyPr>
            <a:lstStyle/>
            <a:p>
              <a:pPr algn="ctr"/>
              <a:r>
                <a:rPr lang="en-US" b="1"/>
                <a:t>Percentage of</a:t>
              </a:r>
            </a:p>
            <a:p>
              <a:pPr algn="ctr"/>
              <a:r>
                <a:rPr lang="en-US" b="1"/>
                <a:t>Weekly Income</a:t>
              </a:r>
            </a:p>
          </p:txBody>
        </p:sp>
      </p:grpSp>
      <p:sp>
        <p:nvSpPr>
          <p:cNvPr id="5126" name="AutoShape 7">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291455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b="1" i="1" dirty="0">
                <a:latin typeface="Arial" charset="0"/>
              </a:rPr>
              <a:t>Line Graph</a:t>
            </a:r>
            <a:endParaRPr lang="en-US" dirty="0">
              <a:latin typeface="Arial" charset="0"/>
            </a:endParaRPr>
          </a:p>
        </p:txBody>
      </p:sp>
      <p:sp>
        <p:nvSpPr>
          <p:cNvPr id="6148" name="Rectangle 3"/>
          <p:cNvSpPr>
            <a:spLocks noGrp="1" noChangeArrowheads="1"/>
          </p:cNvSpPr>
          <p:nvPr>
            <p:ph type="body" sz="half" idx="1"/>
          </p:nvPr>
        </p:nvSpPr>
        <p:spPr>
          <a:xfrm>
            <a:off x="1524000" y="1371600"/>
            <a:ext cx="6019800" cy="685800"/>
          </a:xfrm>
        </p:spPr>
        <p:txBody>
          <a:bodyPr/>
          <a:lstStyle/>
          <a:p>
            <a:pPr algn="ctr" eaLnBrk="1" hangingPunct="1">
              <a:buFontTx/>
              <a:buNone/>
            </a:pPr>
            <a:r>
              <a:rPr lang="en-US" sz="2800" dirty="0">
                <a:latin typeface="Arial" charset="0"/>
              </a:rPr>
              <a:t>shows continuous change </a:t>
            </a:r>
          </a:p>
        </p:txBody>
      </p:sp>
      <p:graphicFrame>
        <p:nvGraphicFramePr>
          <p:cNvPr id="6146" name="Object 5"/>
          <p:cNvGraphicFramePr>
            <a:graphicFrameLocks noGrp="1" noChangeAspect="1"/>
          </p:cNvGraphicFramePr>
          <p:nvPr>
            <p:ph sz="half" idx="2"/>
            <p:extLst>
              <p:ext uri="{D42A27DB-BD31-4B8C-83A1-F6EECF244321}">
                <p14:modId xmlns:p14="http://schemas.microsoft.com/office/powerpoint/2010/main" val="1504878253"/>
              </p:ext>
            </p:extLst>
          </p:nvPr>
        </p:nvGraphicFramePr>
        <p:xfrm>
          <a:off x="1066800" y="2336800"/>
          <a:ext cx="6323013" cy="4214813"/>
        </p:xfrm>
        <a:graphic>
          <a:graphicData uri="http://schemas.openxmlformats.org/presentationml/2006/ole">
            <mc:AlternateContent xmlns:mc="http://schemas.openxmlformats.org/markup-compatibility/2006">
              <mc:Choice xmlns:v="urn:schemas-microsoft-com:vml" Requires="v">
                <p:oleObj spid="_x0000_s3085"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srcRect/>
                      <a:stretch>
                        <a:fillRect/>
                      </a:stretch>
                    </p:blipFill>
                    <p:spPr bwMode="auto">
                      <a:xfrm>
                        <a:off x="1066800" y="2336800"/>
                        <a:ext cx="6323013" cy="421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6"/>
          <p:cNvSpPr txBox="1">
            <a:spLocks noChangeArrowheads="1"/>
          </p:cNvSpPr>
          <p:nvPr/>
        </p:nvSpPr>
        <p:spPr bwMode="auto">
          <a:xfrm>
            <a:off x="2971800" y="2106613"/>
            <a:ext cx="3368675" cy="457200"/>
          </a:xfrm>
          <a:prstGeom prst="rect">
            <a:avLst/>
          </a:prstGeom>
          <a:noFill/>
          <a:ln w="9525">
            <a:noFill/>
            <a:miter lim="800000"/>
            <a:headEnd/>
            <a:tailEnd/>
          </a:ln>
        </p:spPr>
        <p:txBody>
          <a:bodyPr wrap="none">
            <a:spAutoFit/>
          </a:bodyPr>
          <a:lstStyle/>
          <a:p>
            <a:r>
              <a:rPr lang="en-US" b="1"/>
              <a:t>Stock Price over Time</a:t>
            </a:r>
          </a:p>
        </p:txBody>
      </p:sp>
      <p:sp>
        <p:nvSpPr>
          <p:cNvPr id="6150" name="AutoShape 7">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6151" name="Picture 8" descr="Image:Red pog2.svg">
            <a:hlinkClick r:id="rId7"/>
          </p:cNvPr>
          <p:cNvPicPr>
            <a:picLocks noChangeAspect="1" noChangeArrowheads="1"/>
          </p:cNvPicPr>
          <p:nvPr/>
        </p:nvPicPr>
        <p:blipFill>
          <a:blip r:embed="rId8" cstate="print"/>
          <a:srcRect/>
          <a:stretch>
            <a:fillRect/>
          </a:stretch>
        </p:blipFill>
        <p:spPr bwMode="auto">
          <a:xfrm>
            <a:off x="4032250" y="3416300"/>
            <a:ext cx="73025" cy="73025"/>
          </a:xfrm>
          <a:prstGeom prst="rect">
            <a:avLst/>
          </a:prstGeom>
          <a:noFill/>
          <a:ln w="9525">
            <a:noFill/>
            <a:miter lim="800000"/>
            <a:headEnd/>
            <a:tailEnd/>
          </a:ln>
        </p:spPr>
      </p:pic>
      <p:pic>
        <p:nvPicPr>
          <p:cNvPr id="6152" name="Picture 9" descr="Image:Red pog2.svg">
            <a:hlinkClick r:id="rId7"/>
          </p:cNvPr>
          <p:cNvPicPr>
            <a:picLocks noChangeAspect="1" noChangeArrowheads="1"/>
          </p:cNvPicPr>
          <p:nvPr/>
        </p:nvPicPr>
        <p:blipFill>
          <a:blip r:embed="rId8" cstate="print"/>
          <a:srcRect/>
          <a:stretch>
            <a:fillRect/>
          </a:stretch>
        </p:blipFill>
        <p:spPr bwMode="auto">
          <a:xfrm>
            <a:off x="5295900" y="3641725"/>
            <a:ext cx="73025" cy="73025"/>
          </a:xfrm>
          <a:prstGeom prst="rect">
            <a:avLst/>
          </a:prstGeom>
          <a:noFill/>
          <a:ln w="9525">
            <a:noFill/>
            <a:miter lim="800000"/>
            <a:headEnd/>
            <a:tailEnd/>
          </a:ln>
        </p:spPr>
      </p:pic>
      <p:pic>
        <p:nvPicPr>
          <p:cNvPr id="6153" name="Picture 10" descr="Image:Red pog2.svg">
            <a:hlinkClick r:id="rId7"/>
          </p:cNvPr>
          <p:cNvPicPr>
            <a:picLocks noChangeAspect="1" noChangeArrowheads="1"/>
          </p:cNvPicPr>
          <p:nvPr/>
        </p:nvPicPr>
        <p:blipFill>
          <a:blip r:embed="rId8" cstate="print"/>
          <a:srcRect/>
          <a:stretch>
            <a:fillRect/>
          </a:stretch>
        </p:blipFill>
        <p:spPr bwMode="auto">
          <a:xfrm>
            <a:off x="6575425" y="2882900"/>
            <a:ext cx="73025" cy="73025"/>
          </a:xfrm>
          <a:prstGeom prst="rect">
            <a:avLst/>
          </a:prstGeom>
          <a:noFill/>
          <a:ln w="9525">
            <a:noFill/>
            <a:miter lim="800000"/>
            <a:headEnd/>
            <a:tailEnd/>
          </a:ln>
        </p:spPr>
      </p:pic>
      <p:pic>
        <p:nvPicPr>
          <p:cNvPr id="6154" name="Picture 11" descr="Image:Red pog2.svg">
            <a:hlinkClick r:id="rId7"/>
          </p:cNvPr>
          <p:cNvPicPr>
            <a:picLocks noChangeAspect="1" noChangeArrowheads="1"/>
          </p:cNvPicPr>
          <p:nvPr/>
        </p:nvPicPr>
        <p:blipFill>
          <a:blip r:embed="rId8" cstate="print"/>
          <a:srcRect/>
          <a:stretch>
            <a:fillRect/>
          </a:stretch>
        </p:blipFill>
        <p:spPr bwMode="auto">
          <a:xfrm>
            <a:off x="2759075" y="3908425"/>
            <a:ext cx="73025" cy="73025"/>
          </a:xfrm>
          <a:prstGeom prst="rect">
            <a:avLst/>
          </a:prstGeom>
          <a:noFill/>
          <a:ln w="9525">
            <a:noFill/>
            <a:miter lim="800000"/>
            <a:headEnd/>
            <a:tailEnd/>
          </a:ln>
        </p:spPr>
      </p:pic>
    </p:spTree>
    <p:extLst>
      <p:ext uri="{BB962C8B-B14F-4D97-AF65-F5344CB8AC3E}">
        <p14:creationId xmlns:p14="http://schemas.microsoft.com/office/powerpoint/2010/main" val="22363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533400"/>
            <a:ext cx="8229600" cy="1143000"/>
          </a:xfrm>
        </p:spPr>
        <p:txBody>
          <a:bodyPr/>
          <a:lstStyle/>
          <a:p>
            <a:pPr eaLnBrk="1" hangingPunct="1"/>
            <a:r>
              <a:rPr lang="en-US" sz="4000" b="1" i="1">
                <a:latin typeface="Arial" charset="0"/>
              </a:rPr>
              <a:t>Elements of a “good” line graph</a:t>
            </a:r>
          </a:p>
        </p:txBody>
      </p:sp>
      <p:sp>
        <p:nvSpPr>
          <p:cNvPr id="7172" name="Rectangle 3"/>
          <p:cNvSpPr>
            <a:spLocks noGrp="1" noChangeArrowheads="1"/>
          </p:cNvSpPr>
          <p:nvPr>
            <p:ph type="body" sz="half" idx="1"/>
          </p:nvPr>
        </p:nvSpPr>
        <p:spPr>
          <a:xfrm>
            <a:off x="304800" y="1905000"/>
            <a:ext cx="3124200" cy="3657600"/>
          </a:xfrm>
        </p:spPr>
        <p:txBody>
          <a:bodyPr/>
          <a:lstStyle/>
          <a:p>
            <a:pPr eaLnBrk="1" hangingPunct="1">
              <a:buFontTx/>
              <a:buNone/>
            </a:pPr>
            <a:endParaRPr lang="en-US" sz="2800" dirty="0">
              <a:latin typeface="Arial" charset="0"/>
            </a:endParaRPr>
          </a:p>
          <a:p>
            <a:pPr eaLnBrk="1" hangingPunct="1"/>
            <a:r>
              <a:rPr lang="en-US" sz="2800" dirty="0">
                <a:latin typeface="Arial" charset="0"/>
              </a:rPr>
              <a:t>axes labeled, with units</a:t>
            </a:r>
          </a:p>
          <a:p>
            <a:pPr eaLnBrk="1" hangingPunct="1"/>
            <a:r>
              <a:rPr lang="en-US" sz="2800" dirty="0">
                <a:latin typeface="Arial" charset="0"/>
              </a:rPr>
              <a:t>use the available space</a:t>
            </a:r>
          </a:p>
          <a:p>
            <a:pPr eaLnBrk="1" hangingPunct="1"/>
            <a:r>
              <a:rPr lang="en-US" sz="2800" dirty="0">
                <a:latin typeface="Arial" charset="0"/>
              </a:rPr>
              <a:t>title</a:t>
            </a:r>
          </a:p>
          <a:p>
            <a:pPr eaLnBrk="1" hangingPunct="1"/>
            <a:r>
              <a:rPr lang="en-US" sz="2800" dirty="0">
                <a:latin typeface="Arial" charset="0"/>
              </a:rPr>
              <a:t>neat</a:t>
            </a:r>
          </a:p>
        </p:txBody>
      </p:sp>
      <p:graphicFrame>
        <p:nvGraphicFramePr>
          <p:cNvPr id="7170" name="Object 4"/>
          <p:cNvGraphicFramePr>
            <a:graphicFrameLocks noGrp="1" noChangeAspect="1"/>
          </p:cNvGraphicFramePr>
          <p:nvPr>
            <p:ph sz="half" idx="2"/>
            <p:extLst>
              <p:ext uri="{D42A27DB-BD31-4B8C-83A1-F6EECF244321}">
                <p14:modId xmlns:p14="http://schemas.microsoft.com/office/powerpoint/2010/main" val="549642604"/>
              </p:ext>
            </p:extLst>
          </p:nvPr>
        </p:nvGraphicFramePr>
        <p:xfrm>
          <a:off x="3440113" y="1633538"/>
          <a:ext cx="5314950" cy="4691062"/>
        </p:xfrm>
        <a:graphic>
          <a:graphicData uri="http://schemas.openxmlformats.org/presentationml/2006/ole">
            <mc:AlternateContent xmlns:mc="http://schemas.openxmlformats.org/markup-compatibility/2006">
              <mc:Choice xmlns:v="urn:schemas-microsoft-com:vml" Requires="v">
                <p:oleObj spid="_x0000_s4109" name="Chart" r:id="rId4" imgW="6388100" imgH="5638800" progId="MSGraph.Chart.8">
                  <p:embed followColorScheme="full"/>
                </p:oleObj>
              </mc:Choice>
              <mc:Fallback>
                <p:oleObj name="Chart" r:id="rId4" imgW="6388100" imgH="5638800" progId="MSGraph.Chart.8">
                  <p:embed followColorScheme="full"/>
                  <p:pic>
                    <p:nvPicPr>
                      <p:cNvPr id="0" name=""/>
                      <p:cNvPicPr>
                        <a:picLocks noChangeAspect="1" noChangeArrowheads="1"/>
                      </p:cNvPicPr>
                      <p:nvPr/>
                    </p:nvPicPr>
                    <p:blipFill>
                      <a:blip r:embed="rId5"/>
                      <a:srcRect/>
                      <a:stretch>
                        <a:fillRect/>
                      </a:stretch>
                    </p:blipFill>
                    <p:spPr bwMode="auto">
                      <a:xfrm>
                        <a:off x="3440113" y="1633538"/>
                        <a:ext cx="5314950" cy="469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AutoShape 5">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7174" name="Picture 6" descr="Image:Red pog2.svg">
            <a:hlinkClick r:id="rId7"/>
          </p:cNvPr>
          <p:cNvPicPr>
            <a:picLocks noChangeAspect="1" noChangeArrowheads="1"/>
          </p:cNvPicPr>
          <p:nvPr/>
        </p:nvPicPr>
        <p:blipFill>
          <a:blip r:embed="rId8" cstate="print"/>
          <a:srcRect/>
          <a:stretch>
            <a:fillRect/>
          </a:stretch>
        </p:blipFill>
        <p:spPr bwMode="auto">
          <a:xfrm>
            <a:off x="4600575" y="3143250"/>
            <a:ext cx="73025" cy="73025"/>
          </a:xfrm>
          <a:prstGeom prst="rect">
            <a:avLst/>
          </a:prstGeom>
          <a:noFill/>
          <a:ln w="9525">
            <a:noFill/>
            <a:miter lim="800000"/>
            <a:headEnd/>
            <a:tailEnd/>
          </a:ln>
        </p:spPr>
      </p:pic>
      <p:pic>
        <p:nvPicPr>
          <p:cNvPr id="7175" name="Picture 7" descr="Image:Red pog2.svg">
            <a:hlinkClick r:id="rId7"/>
          </p:cNvPr>
          <p:cNvPicPr>
            <a:picLocks noChangeAspect="1" noChangeArrowheads="1"/>
          </p:cNvPicPr>
          <p:nvPr/>
        </p:nvPicPr>
        <p:blipFill>
          <a:blip r:embed="rId8" cstate="print"/>
          <a:srcRect/>
          <a:stretch>
            <a:fillRect/>
          </a:stretch>
        </p:blipFill>
        <p:spPr bwMode="auto">
          <a:xfrm>
            <a:off x="5216525" y="3448050"/>
            <a:ext cx="73025" cy="73025"/>
          </a:xfrm>
          <a:prstGeom prst="rect">
            <a:avLst/>
          </a:prstGeom>
          <a:noFill/>
          <a:ln w="9525">
            <a:noFill/>
            <a:miter lim="800000"/>
            <a:headEnd/>
            <a:tailEnd/>
          </a:ln>
        </p:spPr>
      </p:pic>
      <p:pic>
        <p:nvPicPr>
          <p:cNvPr id="7176" name="Picture 8" descr="Image:Red pog2.svg">
            <a:hlinkClick r:id="rId7"/>
          </p:cNvPr>
          <p:cNvPicPr>
            <a:picLocks noChangeAspect="1" noChangeArrowheads="1"/>
          </p:cNvPicPr>
          <p:nvPr/>
        </p:nvPicPr>
        <p:blipFill>
          <a:blip r:embed="rId8" cstate="print"/>
          <a:srcRect/>
          <a:stretch>
            <a:fillRect/>
          </a:stretch>
        </p:blipFill>
        <p:spPr bwMode="auto">
          <a:xfrm>
            <a:off x="5829300" y="3689350"/>
            <a:ext cx="73025" cy="73025"/>
          </a:xfrm>
          <a:prstGeom prst="rect">
            <a:avLst/>
          </a:prstGeom>
          <a:noFill/>
          <a:ln w="9525">
            <a:noFill/>
            <a:miter lim="800000"/>
            <a:headEnd/>
            <a:tailEnd/>
          </a:ln>
        </p:spPr>
      </p:pic>
      <p:pic>
        <p:nvPicPr>
          <p:cNvPr id="7177" name="Picture 9" descr="Image:Red pog2.svg">
            <a:hlinkClick r:id="rId7"/>
          </p:cNvPr>
          <p:cNvPicPr>
            <a:picLocks noChangeAspect="1" noChangeArrowheads="1"/>
          </p:cNvPicPr>
          <p:nvPr/>
        </p:nvPicPr>
        <p:blipFill>
          <a:blip r:embed="rId8" cstate="print"/>
          <a:srcRect/>
          <a:stretch>
            <a:fillRect/>
          </a:stretch>
        </p:blipFill>
        <p:spPr bwMode="auto">
          <a:xfrm>
            <a:off x="6445250" y="3873500"/>
            <a:ext cx="73025" cy="73025"/>
          </a:xfrm>
          <a:prstGeom prst="rect">
            <a:avLst/>
          </a:prstGeom>
          <a:noFill/>
          <a:ln w="9525">
            <a:noFill/>
            <a:miter lim="800000"/>
            <a:headEnd/>
            <a:tailEnd/>
          </a:ln>
        </p:spPr>
      </p:pic>
      <p:pic>
        <p:nvPicPr>
          <p:cNvPr id="7178" name="Picture 10" descr="Image:Red pog2.svg">
            <a:hlinkClick r:id="rId7"/>
          </p:cNvPr>
          <p:cNvPicPr>
            <a:picLocks noChangeAspect="1" noChangeArrowheads="1"/>
          </p:cNvPicPr>
          <p:nvPr/>
        </p:nvPicPr>
        <p:blipFill>
          <a:blip r:embed="rId8" cstate="print"/>
          <a:srcRect/>
          <a:stretch>
            <a:fillRect/>
          </a:stretch>
        </p:blipFill>
        <p:spPr bwMode="auto">
          <a:xfrm>
            <a:off x="7064375" y="4016375"/>
            <a:ext cx="73025" cy="73025"/>
          </a:xfrm>
          <a:prstGeom prst="rect">
            <a:avLst/>
          </a:prstGeom>
          <a:noFill/>
          <a:ln w="9525">
            <a:noFill/>
            <a:miter lim="800000"/>
            <a:headEnd/>
            <a:tailEnd/>
          </a:ln>
        </p:spPr>
      </p:pic>
      <p:pic>
        <p:nvPicPr>
          <p:cNvPr id="7179" name="Picture 11" descr="Image:Red pog2.svg">
            <a:hlinkClick r:id="rId7"/>
          </p:cNvPr>
          <p:cNvPicPr>
            <a:picLocks noChangeAspect="1" noChangeArrowheads="1"/>
          </p:cNvPicPr>
          <p:nvPr/>
        </p:nvPicPr>
        <p:blipFill>
          <a:blip r:embed="rId8" cstate="print"/>
          <a:srcRect/>
          <a:stretch>
            <a:fillRect/>
          </a:stretch>
        </p:blipFill>
        <p:spPr bwMode="auto">
          <a:xfrm>
            <a:off x="7673975" y="4143375"/>
            <a:ext cx="73025" cy="73025"/>
          </a:xfrm>
          <a:prstGeom prst="rect">
            <a:avLst/>
          </a:prstGeom>
          <a:noFill/>
          <a:ln w="9525">
            <a:noFill/>
            <a:miter lim="800000"/>
            <a:headEnd/>
            <a:tailEnd/>
          </a:ln>
        </p:spPr>
      </p:pic>
      <p:pic>
        <p:nvPicPr>
          <p:cNvPr id="7180" name="Picture 12" descr="Image:Red pog2.svg">
            <a:hlinkClick r:id="rId7"/>
          </p:cNvPr>
          <p:cNvPicPr>
            <a:picLocks noChangeAspect="1" noChangeArrowheads="1"/>
          </p:cNvPicPr>
          <p:nvPr/>
        </p:nvPicPr>
        <p:blipFill>
          <a:blip r:embed="rId8" cstate="print"/>
          <a:srcRect/>
          <a:stretch>
            <a:fillRect/>
          </a:stretch>
        </p:blipFill>
        <p:spPr bwMode="auto">
          <a:xfrm>
            <a:off x="8296275" y="4235450"/>
            <a:ext cx="73025" cy="73025"/>
          </a:xfrm>
          <a:prstGeom prst="rect">
            <a:avLst/>
          </a:prstGeom>
          <a:noFill/>
          <a:ln w="9525">
            <a:noFill/>
            <a:miter lim="800000"/>
            <a:headEnd/>
            <a:tailEnd/>
          </a:ln>
        </p:spPr>
      </p:pic>
    </p:spTree>
    <p:extLst>
      <p:ext uri="{BB962C8B-B14F-4D97-AF65-F5344CB8AC3E}">
        <p14:creationId xmlns:p14="http://schemas.microsoft.com/office/powerpoint/2010/main" val="325448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38150" y="962025"/>
            <a:ext cx="8229600" cy="715963"/>
          </a:xfrm>
        </p:spPr>
        <p:txBody>
          <a:bodyPr>
            <a:normAutofit fontScale="90000"/>
          </a:bodyPr>
          <a:lstStyle/>
          <a:p>
            <a:pPr eaLnBrk="1" hangingPunct="1"/>
            <a:r>
              <a:rPr lang="en-US"/>
              <a:t> </a:t>
            </a:r>
            <a:r>
              <a:rPr lang="en-US" b="1" i="1">
                <a:latin typeface="Arial" charset="0"/>
              </a:rPr>
              <a:t>Basic Concepts in Chemistry</a:t>
            </a:r>
            <a:r>
              <a:rPr lang="en-US" b="1" i="1"/>
              <a:t> 	</a:t>
            </a:r>
          </a:p>
        </p:txBody>
      </p:sp>
      <p:sp>
        <p:nvSpPr>
          <p:cNvPr id="253955"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253956" name="Picture 4" descr="way cool science stuff"/>
          <p:cNvPicPr>
            <a:picLocks noChangeAspect="1" noChangeArrowheads="1"/>
          </p:cNvPicPr>
          <p:nvPr/>
        </p:nvPicPr>
        <p:blipFill>
          <a:blip r:embed="rId4" cstate="print"/>
          <a:srcRect/>
          <a:stretch>
            <a:fillRect/>
          </a:stretch>
        </p:blipFill>
        <p:spPr bwMode="auto">
          <a:xfrm>
            <a:off x="2609850" y="1838325"/>
            <a:ext cx="3962400" cy="4800600"/>
          </a:xfrm>
          <a:prstGeom prst="rect">
            <a:avLst/>
          </a:prstGeom>
          <a:noFill/>
          <a:ln w="9525">
            <a:noFill/>
            <a:miter lim="800000"/>
            <a:headEnd/>
            <a:tailEnd/>
          </a:ln>
        </p:spPr>
      </p:pic>
    </p:spTree>
    <p:extLst>
      <p:ext uri="{BB962C8B-B14F-4D97-AF65-F5344CB8AC3E}">
        <p14:creationId xmlns:p14="http://schemas.microsoft.com/office/powerpoint/2010/main" val="91687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533400" y="762000"/>
            <a:ext cx="8229600" cy="5562600"/>
          </a:xfrm>
        </p:spPr>
        <p:txBody>
          <a:bodyPr/>
          <a:lstStyle/>
          <a:p>
            <a:pPr algn="ctr" eaLnBrk="1" hangingPunct="1">
              <a:buFontTx/>
              <a:buNone/>
            </a:pPr>
            <a:r>
              <a:rPr lang="en-US" b="1" dirty="0">
                <a:solidFill>
                  <a:srgbClr val="0000FF"/>
                </a:solidFill>
                <a:latin typeface="Arial" charset="0"/>
                <a:ea typeface="Times New Roman" pitchFamily="18" charset="0"/>
                <a:cs typeface="Arial" charset="0"/>
              </a:rPr>
              <a:t>chemical</a:t>
            </a:r>
          </a:p>
          <a:p>
            <a:pPr algn="ctr" eaLnBrk="1" hangingPunct="1">
              <a:buFontTx/>
              <a:buNone/>
            </a:pPr>
            <a:r>
              <a:rPr lang="en-US" dirty="0">
                <a:solidFill>
                  <a:srgbClr val="000000"/>
                </a:solidFill>
                <a:latin typeface="Arial" charset="0"/>
                <a:ea typeface="Times New Roman" pitchFamily="18" charset="0"/>
                <a:cs typeface="Arial" charset="0"/>
              </a:rPr>
              <a:t>any substance that takes part in, </a:t>
            </a:r>
          </a:p>
          <a:p>
            <a:pPr algn="ctr" eaLnBrk="1" hangingPunct="1">
              <a:buFontTx/>
              <a:buNone/>
            </a:pPr>
            <a:r>
              <a:rPr lang="en-US" dirty="0">
                <a:solidFill>
                  <a:srgbClr val="000000"/>
                </a:solidFill>
                <a:latin typeface="Arial" charset="0"/>
                <a:ea typeface="Times New Roman" pitchFamily="18" charset="0"/>
                <a:cs typeface="Arial" charset="0"/>
              </a:rPr>
              <a:t>or occurs as a result of,</a:t>
            </a:r>
          </a:p>
          <a:p>
            <a:pPr algn="ctr" eaLnBrk="1" hangingPunct="1">
              <a:buFontTx/>
              <a:buNone/>
            </a:pPr>
            <a:r>
              <a:rPr lang="en-US" dirty="0">
                <a:solidFill>
                  <a:srgbClr val="000000"/>
                </a:solidFill>
                <a:latin typeface="Arial" charset="0"/>
                <a:ea typeface="Times New Roman" pitchFamily="18" charset="0"/>
                <a:cs typeface="Arial" charset="0"/>
              </a:rPr>
              <a:t>a chemical reaction</a:t>
            </a:r>
            <a:r>
              <a:rPr lang="en-US" dirty="0">
                <a:latin typeface="Arial" charset="0"/>
                <a:ea typeface="Times New Roman" pitchFamily="18" charset="0"/>
                <a:cs typeface="Arial" charset="0"/>
              </a:rPr>
              <a:t> </a:t>
            </a:r>
          </a:p>
          <a:p>
            <a:pPr eaLnBrk="1" hangingPunct="1">
              <a:buFontTx/>
              <a:buNone/>
            </a:pPr>
            <a:endParaRPr lang="en-US" dirty="0">
              <a:latin typeface="Arial" charset="0"/>
              <a:ea typeface="Times New Roman" pitchFamily="18" charset="0"/>
              <a:cs typeface="Arial" charset="0"/>
            </a:endParaRPr>
          </a:p>
          <a:p>
            <a:pPr eaLnBrk="1" hangingPunct="1">
              <a:buFontTx/>
              <a:buNone/>
            </a:pPr>
            <a:endParaRPr lang="en-US" dirty="0">
              <a:latin typeface="Arial" charset="0"/>
              <a:ea typeface="Times New Roman" pitchFamily="18" charset="0"/>
              <a:cs typeface="Arial" charset="0"/>
            </a:endParaRPr>
          </a:p>
          <a:p>
            <a:pPr eaLnBrk="1" hangingPunct="1">
              <a:buFontTx/>
              <a:buNone/>
            </a:pPr>
            <a:endParaRPr lang="en-US" dirty="0">
              <a:latin typeface="Arial" charset="0"/>
              <a:ea typeface="Times New Roman" pitchFamily="18" charset="0"/>
              <a:cs typeface="Arial" charset="0"/>
            </a:endParaRPr>
          </a:p>
          <a:p>
            <a:pPr algn="ctr" eaLnBrk="1" hangingPunct="1">
              <a:buFontTx/>
              <a:buNone/>
            </a:pPr>
            <a:r>
              <a:rPr lang="en-US" dirty="0">
                <a:latin typeface="Arial" charset="0"/>
                <a:ea typeface="Times New Roman" pitchFamily="18" charset="0"/>
                <a:cs typeface="Arial" charset="0"/>
              </a:rPr>
              <a:t>All matter can be considered to be</a:t>
            </a:r>
          </a:p>
          <a:p>
            <a:pPr algn="ctr" eaLnBrk="1" hangingPunct="1">
              <a:buFontTx/>
              <a:buNone/>
            </a:pPr>
            <a:r>
              <a:rPr lang="en-US" dirty="0">
                <a:latin typeface="Arial" charset="0"/>
                <a:ea typeface="Times New Roman" pitchFamily="18" charset="0"/>
                <a:cs typeface="Arial" charset="0"/>
              </a:rPr>
              <a:t>chemicals or mixtures of chemicals.</a:t>
            </a:r>
          </a:p>
          <a:p>
            <a:pPr eaLnBrk="1" hangingPunct="1">
              <a:buFontTx/>
              <a:buNone/>
            </a:pPr>
            <a:endParaRPr lang="en-US" dirty="0">
              <a:latin typeface="Arial" charset="0"/>
              <a:ea typeface="Times New Roman" pitchFamily="18" charset="0"/>
              <a:cs typeface="Arial" charset="0"/>
            </a:endParaRPr>
          </a:p>
        </p:txBody>
      </p:sp>
      <p:sp>
        <p:nvSpPr>
          <p:cNvPr id="25497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79479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a:xfrm>
            <a:off x="457200" y="609600"/>
            <a:ext cx="8229600" cy="5334000"/>
          </a:xfrm>
        </p:spPr>
        <p:txBody>
          <a:bodyPr/>
          <a:lstStyle/>
          <a:p>
            <a:pPr algn="ctr" eaLnBrk="1" hangingPunct="1">
              <a:buFontTx/>
              <a:buNone/>
            </a:pPr>
            <a:r>
              <a:rPr lang="en-US" b="1" dirty="0">
                <a:solidFill>
                  <a:srgbClr val="0000FF"/>
                </a:solidFill>
                <a:latin typeface="Arial" charset="0"/>
              </a:rPr>
              <a:t>chemical reaction</a:t>
            </a:r>
            <a:r>
              <a:rPr lang="en-US" dirty="0">
                <a:latin typeface="Arial" charset="0"/>
              </a:rPr>
              <a:t> </a:t>
            </a:r>
          </a:p>
          <a:p>
            <a:pPr algn="ctr" eaLnBrk="1" hangingPunct="1">
              <a:buFontTx/>
              <a:buNone/>
            </a:pPr>
            <a:r>
              <a:rPr lang="en-US" dirty="0">
                <a:latin typeface="Arial" charset="0"/>
              </a:rPr>
              <a:t>a rearrangement of atoms such that  </a:t>
            </a:r>
          </a:p>
          <a:p>
            <a:pPr eaLnBrk="1" hangingPunct="1">
              <a:buFontTx/>
              <a:buNone/>
            </a:pPr>
            <a:endParaRPr lang="en-US" dirty="0">
              <a:latin typeface="Arial" charset="0"/>
            </a:endParaRPr>
          </a:p>
          <a:p>
            <a:pPr eaLnBrk="1" hangingPunct="1">
              <a:buFontTx/>
              <a:buNone/>
            </a:pPr>
            <a:r>
              <a:rPr lang="en-US" dirty="0">
                <a:latin typeface="Arial" charset="0"/>
              </a:rPr>
              <a:t>“what you end up with”		</a:t>
            </a:r>
            <a:r>
              <a:rPr lang="en-US" b="1" dirty="0">
                <a:solidFill>
                  <a:srgbClr val="0000FF"/>
                </a:solidFill>
                <a:latin typeface="Arial" charset="0"/>
              </a:rPr>
              <a:t>products</a:t>
            </a:r>
          </a:p>
          <a:p>
            <a:pPr eaLnBrk="1" hangingPunct="1">
              <a:buFontTx/>
              <a:buNone/>
            </a:pPr>
            <a:r>
              <a:rPr lang="en-US" dirty="0">
                <a:latin typeface="Arial" charset="0"/>
              </a:rPr>
              <a:t>		</a:t>
            </a:r>
          </a:p>
          <a:p>
            <a:pPr eaLnBrk="1" hangingPunct="1">
              <a:buFontTx/>
              <a:buNone/>
            </a:pPr>
            <a:r>
              <a:rPr lang="en-US" dirty="0">
                <a:latin typeface="Arial" charset="0"/>
              </a:rPr>
              <a:t>		differs from </a:t>
            </a:r>
          </a:p>
          <a:p>
            <a:pPr eaLnBrk="1" hangingPunct="1">
              <a:buFontTx/>
              <a:buNone/>
            </a:pPr>
            <a:endParaRPr lang="en-US" dirty="0">
              <a:latin typeface="Arial" charset="0"/>
            </a:endParaRPr>
          </a:p>
          <a:p>
            <a:pPr eaLnBrk="1" hangingPunct="1">
              <a:buFontTx/>
              <a:buNone/>
            </a:pPr>
            <a:r>
              <a:rPr lang="en-US" dirty="0">
                <a:latin typeface="Arial" charset="0"/>
              </a:rPr>
              <a:t>“what you started with”		</a:t>
            </a:r>
            <a:r>
              <a:rPr lang="en-US" b="1" dirty="0">
                <a:solidFill>
                  <a:srgbClr val="0000FF"/>
                </a:solidFill>
                <a:latin typeface="Arial" charset="0"/>
              </a:rPr>
              <a:t>reactants</a:t>
            </a:r>
          </a:p>
          <a:p>
            <a:pPr eaLnBrk="1" hangingPunct="1">
              <a:buFontTx/>
              <a:buNone/>
            </a:pPr>
            <a:endParaRPr lang="en-US" dirty="0">
              <a:latin typeface="Arial" charset="0"/>
            </a:endParaRPr>
          </a:p>
        </p:txBody>
      </p:sp>
      <p:sp>
        <p:nvSpPr>
          <p:cNvPr id="256003"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33318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457200" y="1676400"/>
            <a:ext cx="4495800" cy="579438"/>
          </a:xfrm>
          <a:prstGeom prst="rect">
            <a:avLst/>
          </a:prstGeom>
          <a:noFill/>
          <a:ln w="9525">
            <a:noFill/>
            <a:miter lim="800000"/>
            <a:headEnd/>
            <a:tailEnd/>
          </a:ln>
        </p:spPr>
        <p:txBody>
          <a:bodyPr>
            <a:spAutoFit/>
          </a:bodyPr>
          <a:lstStyle/>
          <a:p>
            <a:r>
              <a:rPr lang="en-US" sz="3200"/>
              <a:t>methane  +  oxygen  </a:t>
            </a:r>
            <a:r>
              <a:rPr lang="en-US" sz="3200">
                <a:sym typeface="Wingdings" pitchFamily="2" charset="2"/>
              </a:rPr>
              <a:t></a:t>
            </a:r>
            <a:endParaRPr lang="en-US" sz="3200"/>
          </a:p>
        </p:txBody>
      </p:sp>
      <p:sp>
        <p:nvSpPr>
          <p:cNvPr id="605187" name="Text Box 3"/>
          <p:cNvSpPr txBox="1">
            <a:spLocks noChangeArrowheads="1"/>
          </p:cNvSpPr>
          <p:nvPr/>
        </p:nvSpPr>
        <p:spPr bwMode="auto">
          <a:xfrm>
            <a:off x="2168525" y="3048000"/>
            <a:ext cx="422275" cy="579438"/>
          </a:xfrm>
          <a:prstGeom prst="rect">
            <a:avLst/>
          </a:prstGeom>
          <a:noFill/>
          <a:ln w="9525">
            <a:noFill/>
            <a:miter lim="800000"/>
            <a:headEnd/>
            <a:tailEnd/>
          </a:ln>
        </p:spPr>
        <p:txBody>
          <a:bodyPr wrap="none">
            <a:spAutoFit/>
          </a:bodyPr>
          <a:lstStyle/>
          <a:p>
            <a:r>
              <a:rPr lang="en-US" sz="3200"/>
              <a:t>+</a:t>
            </a:r>
          </a:p>
        </p:txBody>
      </p:sp>
      <p:sp>
        <p:nvSpPr>
          <p:cNvPr id="605188" name="Text Box 4"/>
          <p:cNvSpPr txBox="1">
            <a:spLocks noChangeArrowheads="1"/>
          </p:cNvSpPr>
          <p:nvPr/>
        </p:nvSpPr>
        <p:spPr bwMode="auto">
          <a:xfrm>
            <a:off x="6967538" y="3048000"/>
            <a:ext cx="1774825" cy="579438"/>
          </a:xfrm>
          <a:prstGeom prst="rect">
            <a:avLst/>
          </a:prstGeom>
          <a:noFill/>
          <a:ln w="9525">
            <a:noFill/>
            <a:miter lim="800000"/>
            <a:headEnd/>
            <a:tailEnd/>
          </a:ln>
        </p:spPr>
        <p:txBody>
          <a:bodyPr wrap="none">
            <a:spAutoFit/>
          </a:bodyPr>
          <a:lstStyle/>
          <a:p>
            <a:r>
              <a:rPr lang="en-US" sz="3200"/>
              <a:t>   H</a:t>
            </a:r>
            <a:r>
              <a:rPr lang="en-US" sz="3200" baseline="-25000"/>
              <a:t>2</a:t>
            </a:r>
            <a:r>
              <a:rPr lang="en-US" sz="3200"/>
              <a:t>O(</a:t>
            </a:r>
            <a:r>
              <a:rPr lang="en-US" sz="3200" i="1"/>
              <a:t>g</a:t>
            </a:r>
            <a:r>
              <a:rPr lang="en-US" sz="3200"/>
              <a:t>)</a:t>
            </a:r>
          </a:p>
        </p:txBody>
      </p:sp>
      <p:sp>
        <p:nvSpPr>
          <p:cNvPr id="605189" name="Text Box 5"/>
          <p:cNvSpPr txBox="1">
            <a:spLocks noChangeArrowheads="1"/>
          </p:cNvSpPr>
          <p:nvPr/>
        </p:nvSpPr>
        <p:spPr bwMode="auto">
          <a:xfrm>
            <a:off x="5048250" y="1447800"/>
            <a:ext cx="1581150" cy="1066800"/>
          </a:xfrm>
          <a:prstGeom prst="rect">
            <a:avLst/>
          </a:prstGeom>
          <a:noFill/>
          <a:ln w="9525">
            <a:noFill/>
            <a:miter lim="800000"/>
            <a:headEnd/>
            <a:tailEnd/>
          </a:ln>
        </p:spPr>
        <p:txBody>
          <a:bodyPr>
            <a:spAutoFit/>
          </a:bodyPr>
          <a:lstStyle/>
          <a:p>
            <a:r>
              <a:rPr lang="en-US" sz="3200"/>
              <a:t>carbon</a:t>
            </a:r>
          </a:p>
          <a:p>
            <a:r>
              <a:rPr lang="en-US" sz="3200"/>
              <a:t>dioxide</a:t>
            </a:r>
          </a:p>
        </p:txBody>
      </p:sp>
      <p:sp>
        <p:nvSpPr>
          <p:cNvPr id="605190" name="Text Box 6"/>
          <p:cNvSpPr txBox="1">
            <a:spLocks noChangeArrowheads="1"/>
          </p:cNvSpPr>
          <p:nvPr/>
        </p:nvSpPr>
        <p:spPr bwMode="auto">
          <a:xfrm>
            <a:off x="2895600" y="3048000"/>
            <a:ext cx="1255713" cy="579438"/>
          </a:xfrm>
          <a:prstGeom prst="rect">
            <a:avLst/>
          </a:prstGeom>
          <a:noFill/>
          <a:ln w="9525">
            <a:noFill/>
            <a:miter lim="800000"/>
            <a:headEnd/>
            <a:tailEnd/>
          </a:ln>
        </p:spPr>
        <p:txBody>
          <a:bodyPr wrap="none">
            <a:spAutoFit/>
          </a:bodyPr>
          <a:lstStyle/>
          <a:p>
            <a:r>
              <a:rPr lang="en-US" sz="3200"/>
              <a:t> O</a:t>
            </a:r>
            <a:r>
              <a:rPr lang="en-US" sz="3200" baseline="-25000"/>
              <a:t>2</a:t>
            </a:r>
            <a:r>
              <a:rPr lang="en-US" sz="3200"/>
              <a:t>(</a:t>
            </a:r>
            <a:r>
              <a:rPr lang="en-US" sz="3200" i="1"/>
              <a:t>g</a:t>
            </a:r>
            <a:r>
              <a:rPr lang="en-US" sz="3200"/>
              <a:t>)</a:t>
            </a:r>
          </a:p>
        </p:txBody>
      </p:sp>
      <p:sp>
        <p:nvSpPr>
          <p:cNvPr id="605191" name="Text Box 7"/>
          <p:cNvSpPr txBox="1">
            <a:spLocks noChangeArrowheads="1"/>
          </p:cNvSpPr>
          <p:nvPr/>
        </p:nvSpPr>
        <p:spPr bwMode="auto">
          <a:xfrm>
            <a:off x="5029200" y="3048000"/>
            <a:ext cx="1436688" cy="579438"/>
          </a:xfrm>
          <a:prstGeom prst="rect">
            <a:avLst/>
          </a:prstGeom>
          <a:noFill/>
          <a:ln w="9525">
            <a:noFill/>
            <a:miter lim="800000"/>
            <a:headEnd/>
            <a:tailEnd/>
          </a:ln>
        </p:spPr>
        <p:txBody>
          <a:bodyPr wrap="none">
            <a:spAutoFit/>
          </a:bodyPr>
          <a:lstStyle/>
          <a:p>
            <a:r>
              <a:rPr lang="en-US" sz="3200"/>
              <a:t>CO</a:t>
            </a:r>
            <a:r>
              <a:rPr lang="en-US" sz="3200" baseline="-25000"/>
              <a:t>2</a:t>
            </a:r>
            <a:r>
              <a:rPr lang="en-US" sz="3200"/>
              <a:t>(</a:t>
            </a:r>
            <a:r>
              <a:rPr lang="en-US" sz="3200" i="1"/>
              <a:t>g</a:t>
            </a:r>
            <a:r>
              <a:rPr lang="en-US" sz="3200"/>
              <a:t>)</a:t>
            </a:r>
          </a:p>
        </p:txBody>
      </p:sp>
      <p:sp>
        <p:nvSpPr>
          <p:cNvPr id="605192" name="Text Box 8"/>
          <p:cNvSpPr txBox="1">
            <a:spLocks noChangeArrowheads="1"/>
          </p:cNvSpPr>
          <p:nvPr/>
        </p:nvSpPr>
        <p:spPr bwMode="auto">
          <a:xfrm>
            <a:off x="685800" y="3048000"/>
            <a:ext cx="1414463" cy="579438"/>
          </a:xfrm>
          <a:prstGeom prst="rect">
            <a:avLst/>
          </a:prstGeom>
          <a:noFill/>
          <a:ln w="9525">
            <a:noFill/>
            <a:miter lim="800000"/>
            <a:headEnd/>
            <a:tailEnd/>
          </a:ln>
        </p:spPr>
        <p:txBody>
          <a:bodyPr wrap="none">
            <a:spAutoFit/>
          </a:bodyPr>
          <a:lstStyle/>
          <a:p>
            <a:r>
              <a:rPr lang="en-US" sz="3200"/>
              <a:t>CH</a:t>
            </a:r>
            <a:r>
              <a:rPr lang="en-US" sz="3200" baseline="-25000"/>
              <a:t>4</a:t>
            </a:r>
            <a:r>
              <a:rPr lang="en-US" sz="3200"/>
              <a:t>(</a:t>
            </a:r>
            <a:r>
              <a:rPr lang="en-US" sz="3200" i="1"/>
              <a:t>g</a:t>
            </a:r>
            <a:r>
              <a:rPr lang="en-US" sz="3200"/>
              <a:t>)</a:t>
            </a:r>
          </a:p>
        </p:txBody>
      </p:sp>
      <p:sp>
        <p:nvSpPr>
          <p:cNvPr id="605193" name="Text Box 9"/>
          <p:cNvSpPr txBox="1">
            <a:spLocks noChangeArrowheads="1"/>
          </p:cNvSpPr>
          <p:nvPr/>
        </p:nvSpPr>
        <p:spPr bwMode="auto">
          <a:xfrm>
            <a:off x="6477000" y="3048000"/>
            <a:ext cx="422275" cy="579438"/>
          </a:xfrm>
          <a:prstGeom prst="rect">
            <a:avLst/>
          </a:prstGeom>
          <a:noFill/>
          <a:ln w="9525">
            <a:noFill/>
            <a:miter lim="800000"/>
            <a:headEnd/>
            <a:tailEnd/>
          </a:ln>
        </p:spPr>
        <p:txBody>
          <a:bodyPr wrap="none">
            <a:spAutoFit/>
          </a:bodyPr>
          <a:lstStyle/>
          <a:p>
            <a:r>
              <a:rPr lang="en-US" sz="3200"/>
              <a:t>+</a:t>
            </a:r>
          </a:p>
        </p:txBody>
      </p:sp>
      <p:sp>
        <p:nvSpPr>
          <p:cNvPr id="605194" name="Text Box 10"/>
          <p:cNvSpPr txBox="1">
            <a:spLocks noChangeArrowheads="1"/>
          </p:cNvSpPr>
          <p:nvPr/>
        </p:nvSpPr>
        <p:spPr bwMode="auto">
          <a:xfrm>
            <a:off x="4294188" y="3048000"/>
            <a:ext cx="582612" cy="579438"/>
          </a:xfrm>
          <a:prstGeom prst="rect">
            <a:avLst/>
          </a:prstGeom>
          <a:noFill/>
          <a:ln w="9525">
            <a:noFill/>
            <a:miter lim="800000"/>
            <a:headEnd/>
            <a:tailEnd/>
          </a:ln>
        </p:spPr>
        <p:txBody>
          <a:bodyPr wrap="none">
            <a:spAutoFit/>
          </a:bodyPr>
          <a:lstStyle/>
          <a:p>
            <a:r>
              <a:rPr lang="en-US" sz="3200">
                <a:sym typeface="Wingdings" pitchFamily="2" charset="2"/>
              </a:rPr>
              <a:t></a:t>
            </a:r>
            <a:endParaRPr lang="en-US" sz="3200"/>
          </a:p>
        </p:txBody>
      </p:sp>
      <p:sp>
        <p:nvSpPr>
          <p:cNvPr id="605195" name="Text Box 11"/>
          <p:cNvSpPr txBox="1">
            <a:spLocks noChangeArrowheads="1"/>
          </p:cNvSpPr>
          <p:nvPr/>
        </p:nvSpPr>
        <p:spPr bwMode="auto">
          <a:xfrm>
            <a:off x="7053263" y="1676400"/>
            <a:ext cx="1176337" cy="579438"/>
          </a:xfrm>
          <a:prstGeom prst="rect">
            <a:avLst/>
          </a:prstGeom>
          <a:noFill/>
          <a:ln w="9525">
            <a:noFill/>
            <a:miter lim="800000"/>
            <a:headEnd/>
            <a:tailEnd/>
          </a:ln>
        </p:spPr>
        <p:txBody>
          <a:bodyPr wrap="none">
            <a:spAutoFit/>
          </a:bodyPr>
          <a:lstStyle/>
          <a:p>
            <a:r>
              <a:rPr lang="en-US" sz="3200"/>
              <a:t>water</a:t>
            </a:r>
          </a:p>
        </p:txBody>
      </p:sp>
      <p:sp>
        <p:nvSpPr>
          <p:cNvPr id="605196" name="Text Box 12"/>
          <p:cNvSpPr txBox="1">
            <a:spLocks noChangeArrowheads="1"/>
          </p:cNvSpPr>
          <p:nvPr/>
        </p:nvSpPr>
        <p:spPr bwMode="auto">
          <a:xfrm>
            <a:off x="6553200" y="1676400"/>
            <a:ext cx="422275" cy="579438"/>
          </a:xfrm>
          <a:prstGeom prst="rect">
            <a:avLst/>
          </a:prstGeom>
          <a:noFill/>
          <a:ln w="9525">
            <a:noFill/>
            <a:miter lim="800000"/>
            <a:headEnd/>
            <a:tailEnd/>
          </a:ln>
        </p:spPr>
        <p:txBody>
          <a:bodyPr wrap="none">
            <a:spAutoFit/>
          </a:bodyPr>
          <a:lstStyle/>
          <a:p>
            <a:r>
              <a:rPr lang="en-US" sz="3200"/>
              <a:t>+</a:t>
            </a:r>
            <a:endParaRPr lang="en-US" sz="1800"/>
          </a:p>
        </p:txBody>
      </p:sp>
      <p:grpSp>
        <p:nvGrpSpPr>
          <p:cNvPr id="2" name="Group 51"/>
          <p:cNvGrpSpPr>
            <a:grpSpLocks/>
          </p:cNvGrpSpPr>
          <p:nvPr/>
        </p:nvGrpSpPr>
        <p:grpSpPr bwMode="auto">
          <a:xfrm>
            <a:off x="2819400" y="4572000"/>
            <a:ext cx="990600" cy="609600"/>
            <a:chOff x="1776" y="2880"/>
            <a:chExt cx="624" cy="384"/>
          </a:xfrm>
        </p:grpSpPr>
        <p:sp>
          <p:nvSpPr>
            <p:cNvPr id="257064" name="Oval 20"/>
            <p:cNvSpPr>
              <a:spLocks noChangeArrowheads="1"/>
            </p:cNvSpPr>
            <p:nvPr/>
          </p:nvSpPr>
          <p:spPr bwMode="auto">
            <a:xfrm>
              <a:off x="1776" y="2880"/>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sp>
          <p:nvSpPr>
            <p:cNvPr id="257065" name="Oval 21"/>
            <p:cNvSpPr>
              <a:spLocks noChangeArrowheads="1"/>
            </p:cNvSpPr>
            <p:nvPr/>
          </p:nvSpPr>
          <p:spPr bwMode="auto">
            <a:xfrm>
              <a:off x="2064" y="2928"/>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grpSp>
      <p:grpSp>
        <p:nvGrpSpPr>
          <p:cNvPr id="3" name="Group 49"/>
          <p:cNvGrpSpPr>
            <a:grpSpLocks/>
          </p:cNvGrpSpPr>
          <p:nvPr/>
        </p:nvGrpSpPr>
        <p:grpSpPr bwMode="auto">
          <a:xfrm>
            <a:off x="7512050" y="4495800"/>
            <a:ext cx="641350" cy="601663"/>
            <a:chOff x="4732" y="2832"/>
            <a:chExt cx="404" cy="379"/>
          </a:xfrm>
        </p:grpSpPr>
        <p:sp>
          <p:nvSpPr>
            <p:cNvPr id="257061" name="Oval 23"/>
            <p:cNvSpPr>
              <a:spLocks noChangeArrowheads="1"/>
            </p:cNvSpPr>
            <p:nvPr/>
          </p:nvSpPr>
          <p:spPr bwMode="auto">
            <a:xfrm rot="6836726">
              <a:off x="4992" y="2854"/>
              <a:ext cx="144" cy="144"/>
            </a:xfrm>
            <a:prstGeom prst="ellipse">
              <a:avLst/>
            </a:prstGeom>
            <a:gradFill rotWithShape="1">
              <a:gsLst>
                <a:gs pos="0">
                  <a:srgbClr val="EAEAEA"/>
                </a:gs>
                <a:gs pos="100000">
                  <a:srgbClr val="6699FF"/>
                </a:gs>
              </a:gsLst>
              <a:lin ang="2700000" scaled="1"/>
            </a:gradFill>
            <a:ln w="9525">
              <a:solidFill>
                <a:schemeClr val="tx1"/>
              </a:solidFill>
              <a:round/>
              <a:headEnd/>
              <a:tailEnd/>
            </a:ln>
          </p:spPr>
          <p:txBody>
            <a:bodyPr wrap="none" anchor="ctr"/>
            <a:lstStyle/>
            <a:p>
              <a:endParaRPr lang="en-US"/>
            </a:p>
          </p:txBody>
        </p:sp>
        <p:sp>
          <p:nvSpPr>
            <p:cNvPr id="257062" name="Oval 24"/>
            <p:cNvSpPr>
              <a:spLocks noChangeArrowheads="1"/>
            </p:cNvSpPr>
            <p:nvPr/>
          </p:nvSpPr>
          <p:spPr bwMode="auto">
            <a:xfrm rot="6836726">
              <a:off x="4732" y="2875"/>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sp>
          <p:nvSpPr>
            <p:cNvPr id="257063" name="Oval 25"/>
            <p:cNvSpPr>
              <a:spLocks noChangeArrowheads="1"/>
            </p:cNvSpPr>
            <p:nvPr/>
          </p:nvSpPr>
          <p:spPr bwMode="auto">
            <a:xfrm rot="6836726">
              <a:off x="4752" y="2832"/>
              <a:ext cx="144" cy="144"/>
            </a:xfrm>
            <a:prstGeom prst="ellipse">
              <a:avLst/>
            </a:prstGeom>
            <a:gradFill rotWithShape="1">
              <a:gsLst>
                <a:gs pos="0">
                  <a:srgbClr val="EAEAEA"/>
                </a:gs>
                <a:gs pos="100000">
                  <a:srgbClr val="6699FF"/>
                </a:gs>
              </a:gsLst>
              <a:lin ang="2700000" scaled="1"/>
            </a:gradFill>
            <a:ln w="9525">
              <a:solidFill>
                <a:schemeClr val="tx1"/>
              </a:solidFill>
              <a:round/>
              <a:headEnd/>
              <a:tailEnd/>
            </a:ln>
          </p:spPr>
          <p:txBody>
            <a:bodyPr wrap="none" anchor="ctr"/>
            <a:lstStyle/>
            <a:p>
              <a:endParaRPr lang="en-US"/>
            </a:p>
          </p:txBody>
        </p:sp>
      </p:grpSp>
      <p:grpSp>
        <p:nvGrpSpPr>
          <p:cNvPr id="4" name="Group 54"/>
          <p:cNvGrpSpPr>
            <a:grpSpLocks/>
          </p:cNvGrpSpPr>
          <p:nvPr/>
        </p:nvGrpSpPr>
        <p:grpSpPr bwMode="auto">
          <a:xfrm>
            <a:off x="5410200" y="4648200"/>
            <a:ext cx="990600" cy="1143000"/>
            <a:chOff x="3408" y="2928"/>
            <a:chExt cx="624" cy="720"/>
          </a:xfrm>
        </p:grpSpPr>
        <p:sp>
          <p:nvSpPr>
            <p:cNvPr id="605211" name="Oval 27"/>
            <p:cNvSpPr>
              <a:spLocks noChangeArrowheads="1"/>
            </p:cNvSpPr>
            <p:nvPr/>
          </p:nvSpPr>
          <p:spPr bwMode="auto">
            <a:xfrm>
              <a:off x="3600" y="3168"/>
              <a:ext cx="240" cy="240"/>
            </a:xfrm>
            <a:prstGeom prst="ellipse">
              <a:avLst/>
            </a:prstGeom>
            <a:gradFill rotWithShape="1">
              <a:gsLst>
                <a:gs pos="0">
                  <a:schemeClr val="tx1"/>
                </a:gs>
                <a:gs pos="50000">
                  <a:srgbClr val="1C1C1C"/>
                </a:gs>
                <a:gs pos="100000">
                  <a:schemeClr val="tx1"/>
                </a:gs>
              </a:gsLst>
              <a:lin ang="2700000" scaled="1"/>
            </a:gradFill>
            <a:ln w="9525">
              <a:solidFill>
                <a:schemeClr val="tx1"/>
              </a:solidFill>
              <a:round/>
              <a:headEnd/>
              <a:tailEnd/>
            </a:ln>
            <a:effectLst/>
          </p:spPr>
          <p:txBody>
            <a:bodyPr wrap="none" anchor="ctr"/>
            <a:lstStyle/>
            <a:p>
              <a:pPr>
                <a:defRPr/>
              </a:pPr>
              <a:endParaRPr lang="en-US"/>
            </a:p>
          </p:txBody>
        </p:sp>
        <p:sp>
          <p:nvSpPr>
            <p:cNvPr id="257059" name="Oval 28"/>
            <p:cNvSpPr>
              <a:spLocks noChangeArrowheads="1"/>
            </p:cNvSpPr>
            <p:nvPr/>
          </p:nvSpPr>
          <p:spPr bwMode="auto">
            <a:xfrm rot="-2981154">
              <a:off x="3696" y="2928"/>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sp>
          <p:nvSpPr>
            <p:cNvPr id="257060" name="Oval 29"/>
            <p:cNvSpPr>
              <a:spLocks noChangeArrowheads="1"/>
            </p:cNvSpPr>
            <p:nvPr/>
          </p:nvSpPr>
          <p:spPr bwMode="auto">
            <a:xfrm rot="-2981154">
              <a:off x="3408" y="3312"/>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grpSp>
      <p:sp>
        <p:nvSpPr>
          <p:cNvPr id="605214" name="Text Box 30"/>
          <p:cNvSpPr txBox="1">
            <a:spLocks noChangeArrowheads="1"/>
          </p:cNvSpPr>
          <p:nvPr/>
        </p:nvSpPr>
        <p:spPr bwMode="auto">
          <a:xfrm>
            <a:off x="7010400" y="3048000"/>
            <a:ext cx="409575" cy="579438"/>
          </a:xfrm>
          <a:prstGeom prst="rect">
            <a:avLst/>
          </a:prstGeom>
          <a:noFill/>
          <a:ln w="9525">
            <a:noFill/>
            <a:miter lim="800000"/>
            <a:headEnd/>
            <a:tailEnd/>
          </a:ln>
        </p:spPr>
        <p:txBody>
          <a:bodyPr wrap="none">
            <a:spAutoFit/>
          </a:bodyPr>
          <a:lstStyle/>
          <a:p>
            <a:r>
              <a:rPr lang="en-US" sz="3200"/>
              <a:t>2</a:t>
            </a:r>
          </a:p>
        </p:txBody>
      </p:sp>
      <p:sp>
        <p:nvSpPr>
          <p:cNvPr id="605215" name="Text Box 31"/>
          <p:cNvSpPr txBox="1">
            <a:spLocks noChangeArrowheads="1"/>
          </p:cNvSpPr>
          <p:nvPr/>
        </p:nvSpPr>
        <p:spPr bwMode="auto">
          <a:xfrm>
            <a:off x="2714625" y="3048000"/>
            <a:ext cx="409575" cy="579438"/>
          </a:xfrm>
          <a:prstGeom prst="rect">
            <a:avLst/>
          </a:prstGeom>
          <a:noFill/>
          <a:ln w="9525">
            <a:noFill/>
            <a:miter lim="800000"/>
            <a:headEnd/>
            <a:tailEnd/>
          </a:ln>
        </p:spPr>
        <p:txBody>
          <a:bodyPr wrap="none">
            <a:spAutoFit/>
          </a:bodyPr>
          <a:lstStyle/>
          <a:p>
            <a:r>
              <a:rPr lang="en-US" sz="3200"/>
              <a:t>2</a:t>
            </a:r>
          </a:p>
        </p:txBody>
      </p:sp>
      <p:sp>
        <p:nvSpPr>
          <p:cNvPr id="605216" name="Text Box 32"/>
          <p:cNvSpPr txBox="1">
            <a:spLocks noChangeArrowheads="1"/>
          </p:cNvSpPr>
          <p:nvPr/>
        </p:nvSpPr>
        <p:spPr bwMode="auto">
          <a:xfrm>
            <a:off x="4343400" y="5029200"/>
            <a:ext cx="582613" cy="579438"/>
          </a:xfrm>
          <a:prstGeom prst="rect">
            <a:avLst/>
          </a:prstGeom>
          <a:noFill/>
          <a:ln w="9525">
            <a:noFill/>
            <a:miter lim="800000"/>
            <a:headEnd/>
            <a:tailEnd/>
          </a:ln>
        </p:spPr>
        <p:txBody>
          <a:bodyPr wrap="none">
            <a:spAutoFit/>
          </a:bodyPr>
          <a:lstStyle/>
          <a:p>
            <a:r>
              <a:rPr lang="en-US" sz="3200">
                <a:sym typeface="Wingdings" pitchFamily="2" charset="2"/>
              </a:rPr>
              <a:t></a:t>
            </a:r>
            <a:endParaRPr lang="en-US" sz="3200"/>
          </a:p>
        </p:txBody>
      </p:sp>
      <p:sp>
        <p:nvSpPr>
          <p:cNvPr id="257043" name="Text Box 33"/>
          <p:cNvSpPr txBox="1">
            <a:spLocks noChangeArrowheads="1"/>
          </p:cNvSpPr>
          <p:nvPr/>
        </p:nvSpPr>
        <p:spPr bwMode="auto">
          <a:xfrm>
            <a:off x="762000" y="457200"/>
            <a:ext cx="7489825" cy="701675"/>
          </a:xfrm>
          <a:prstGeom prst="rect">
            <a:avLst/>
          </a:prstGeom>
          <a:noFill/>
          <a:ln w="9525">
            <a:noFill/>
            <a:miter lim="800000"/>
            <a:headEnd/>
            <a:tailEnd/>
          </a:ln>
        </p:spPr>
        <p:txBody>
          <a:bodyPr wrap="none">
            <a:spAutoFit/>
          </a:bodyPr>
          <a:lstStyle/>
          <a:p>
            <a:r>
              <a:rPr lang="en-US" sz="4000" b="1" i="1"/>
              <a:t>Combustion of a Hydrocarbon</a:t>
            </a:r>
          </a:p>
        </p:txBody>
      </p:sp>
      <p:sp>
        <p:nvSpPr>
          <p:cNvPr id="257044" name="AutoShape 42">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5" name="Group 48"/>
          <p:cNvGrpSpPr>
            <a:grpSpLocks/>
          </p:cNvGrpSpPr>
          <p:nvPr/>
        </p:nvGrpSpPr>
        <p:grpSpPr bwMode="auto">
          <a:xfrm>
            <a:off x="990600" y="4876800"/>
            <a:ext cx="533400" cy="533400"/>
            <a:chOff x="624" y="3072"/>
            <a:chExt cx="336" cy="336"/>
          </a:xfrm>
        </p:grpSpPr>
        <p:sp>
          <p:nvSpPr>
            <p:cNvPr id="257053" name="Oval 16"/>
            <p:cNvSpPr>
              <a:spLocks noChangeArrowheads="1"/>
            </p:cNvSpPr>
            <p:nvPr/>
          </p:nvSpPr>
          <p:spPr bwMode="auto">
            <a:xfrm>
              <a:off x="624" y="3264"/>
              <a:ext cx="144" cy="144"/>
            </a:xfrm>
            <a:prstGeom prst="ellipse">
              <a:avLst/>
            </a:prstGeom>
            <a:gradFill rotWithShape="1">
              <a:gsLst>
                <a:gs pos="0">
                  <a:srgbClr val="6699FF"/>
                </a:gs>
                <a:gs pos="100000">
                  <a:srgbClr val="EAEAEA"/>
                </a:gs>
              </a:gsLst>
              <a:lin ang="2700000" scaled="1"/>
            </a:gradFill>
            <a:ln w="9525">
              <a:solidFill>
                <a:schemeClr val="tx1"/>
              </a:solidFill>
              <a:round/>
              <a:headEnd/>
              <a:tailEnd/>
            </a:ln>
          </p:spPr>
          <p:txBody>
            <a:bodyPr wrap="none" anchor="ctr"/>
            <a:lstStyle/>
            <a:p>
              <a:endParaRPr lang="en-US"/>
            </a:p>
          </p:txBody>
        </p:sp>
        <p:sp>
          <p:nvSpPr>
            <p:cNvPr id="257054" name="Oval 17"/>
            <p:cNvSpPr>
              <a:spLocks noChangeArrowheads="1"/>
            </p:cNvSpPr>
            <p:nvPr/>
          </p:nvSpPr>
          <p:spPr bwMode="auto">
            <a:xfrm>
              <a:off x="816" y="3072"/>
              <a:ext cx="144" cy="144"/>
            </a:xfrm>
            <a:prstGeom prst="ellipse">
              <a:avLst/>
            </a:prstGeom>
            <a:gradFill rotWithShape="1">
              <a:gsLst>
                <a:gs pos="0">
                  <a:schemeClr val="bg1"/>
                </a:gs>
                <a:gs pos="100000">
                  <a:srgbClr val="6699FF"/>
                </a:gs>
              </a:gsLst>
              <a:lin ang="2700000" scaled="1"/>
            </a:gradFill>
            <a:ln w="9525">
              <a:solidFill>
                <a:schemeClr val="tx1"/>
              </a:solidFill>
              <a:round/>
              <a:headEnd/>
              <a:tailEnd/>
            </a:ln>
          </p:spPr>
          <p:txBody>
            <a:bodyPr wrap="none" anchor="ctr"/>
            <a:lstStyle/>
            <a:p>
              <a:endParaRPr lang="en-US"/>
            </a:p>
          </p:txBody>
        </p:sp>
        <p:sp>
          <p:nvSpPr>
            <p:cNvPr id="605202" name="Oval 18"/>
            <p:cNvSpPr>
              <a:spLocks noChangeArrowheads="1"/>
            </p:cNvSpPr>
            <p:nvPr/>
          </p:nvSpPr>
          <p:spPr bwMode="auto">
            <a:xfrm>
              <a:off x="672" y="3120"/>
              <a:ext cx="240" cy="240"/>
            </a:xfrm>
            <a:prstGeom prst="ellipse">
              <a:avLst/>
            </a:prstGeom>
            <a:gradFill rotWithShape="1">
              <a:gsLst>
                <a:gs pos="0">
                  <a:schemeClr val="tx1"/>
                </a:gs>
                <a:gs pos="50000">
                  <a:srgbClr val="1C1C1C"/>
                </a:gs>
                <a:gs pos="100000">
                  <a:schemeClr val="tx1"/>
                </a:gs>
              </a:gsLst>
              <a:lin ang="2700000" scaled="1"/>
            </a:gradFill>
            <a:ln w="9525">
              <a:solidFill>
                <a:schemeClr val="tx1"/>
              </a:solidFill>
              <a:round/>
              <a:headEnd/>
              <a:tailEnd/>
            </a:ln>
            <a:effectLst/>
          </p:spPr>
          <p:txBody>
            <a:bodyPr wrap="none" anchor="ctr"/>
            <a:lstStyle/>
            <a:p>
              <a:pPr>
                <a:defRPr/>
              </a:pPr>
              <a:endParaRPr lang="en-US"/>
            </a:p>
          </p:txBody>
        </p:sp>
        <p:sp>
          <p:nvSpPr>
            <p:cNvPr id="257056" name="Oval 15"/>
            <p:cNvSpPr>
              <a:spLocks noChangeArrowheads="1"/>
            </p:cNvSpPr>
            <p:nvPr/>
          </p:nvSpPr>
          <p:spPr bwMode="auto">
            <a:xfrm>
              <a:off x="816" y="3264"/>
              <a:ext cx="144" cy="144"/>
            </a:xfrm>
            <a:prstGeom prst="ellipse">
              <a:avLst/>
            </a:prstGeom>
            <a:gradFill rotWithShape="1">
              <a:gsLst>
                <a:gs pos="0">
                  <a:schemeClr val="bg1"/>
                </a:gs>
                <a:gs pos="100000">
                  <a:srgbClr val="6699FF"/>
                </a:gs>
              </a:gsLst>
              <a:lin ang="2700000" scaled="1"/>
            </a:gradFill>
            <a:ln w="9525">
              <a:solidFill>
                <a:schemeClr val="tx1"/>
              </a:solidFill>
              <a:round/>
              <a:headEnd/>
              <a:tailEnd/>
            </a:ln>
          </p:spPr>
          <p:txBody>
            <a:bodyPr wrap="none" anchor="ctr"/>
            <a:lstStyle/>
            <a:p>
              <a:endParaRPr lang="en-US"/>
            </a:p>
          </p:txBody>
        </p:sp>
        <p:sp>
          <p:nvSpPr>
            <p:cNvPr id="257057" name="Oval 14"/>
            <p:cNvSpPr>
              <a:spLocks noChangeArrowheads="1"/>
            </p:cNvSpPr>
            <p:nvPr/>
          </p:nvSpPr>
          <p:spPr bwMode="auto">
            <a:xfrm>
              <a:off x="624" y="3072"/>
              <a:ext cx="144" cy="144"/>
            </a:xfrm>
            <a:prstGeom prst="ellipse">
              <a:avLst/>
            </a:prstGeom>
            <a:gradFill rotWithShape="1">
              <a:gsLst>
                <a:gs pos="0">
                  <a:schemeClr val="bg1"/>
                </a:gs>
                <a:gs pos="100000">
                  <a:srgbClr val="6699FF"/>
                </a:gs>
              </a:gsLst>
              <a:lin ang="2700000" scaled="1"/>
            </a:gradFill>
            <a:ln w="9525">
              <a:solidFill>
                <a:schemeClr val="tx1"/>
              </a:solidFill>
              <a:round/>
              <a:headEnd/>
              <a:tailEnd/>
            </a:ln>
          </p:spPr>
          <p:txBody>
            <a:bodyPr wrap="none" anchor="ctr"/>
            <a:lstStyle/>
            <a:p>
              <a:endParaRPr lang="en-US"/>
            </a:p>
          </p:txBody>
        </p:sp>
      </p:grpSp>
      <p:grpSp>
        <p:nvGrpSpPr>
          <p:cNvPr id="6" name="Group 52"/>
          <p:cNvGrpSpPr>
            <a:grpSpLocks/>
          </p:cNvGrpSpPr>
          <p:nvPr/>
        </p:nvGrpSpPr>
        <p:grpSpPr bwMode="auto">
          <a:xfrm>
            <a:off x="2620963" y="5638800"/>
            <a:ext cx="852487" cy="787400"/>
            <a:chOff x="1651" y="3552"/>
            <a:chExt cx="537" cy="496"/>
          </a:xfrm>
        </p:grpSpPr>
        <p:sp>
          <p:nvSpPr>
            <p:cNvPr id="257051" name="Oval 36"/>
            <p:cNvSpPr>
              <a:spLocks noChangeArrowheads="1"/>
            </p:cNvSpPr>
            <p:nvPr/>
          </p:nvSpPr>
          <p:spPr bwMode="auto">
            <a:xfrm rot="2738055">
              <a:off x="1852" y="3712"/>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sp>
          <p:nvSpPr>
            <p:cNvPr id="257052" name="Oval 35"/>
            <p:cNvSpPr>
              <a:spLocks noChangeArrowheads="1"/>
            </p:cNvSpPr>
            <p:nvPr/>
          </p:nvSpPr>
          <p:spPr bwMode="auto">
            <a:xfrm rot="2738055">
              <a:off x="1651" y="3552"/>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grpSp>
      <p:grpSp>
        <p:nvGrpSpPr>
          <p:cNvPr id="7" name="Group 53"/>
          <p:cNvGrpSpPr>
            <a:grpSpLocks/>
          </p:cNvGrpSpPr>
          <p:nvPr/>
        </p:nvGrpSpPr>
        <p:grpSpPr bwMode="auto">
          <a:xfrm>
            <a:off x="7772400" y="5721350"/>
            <a:ext cx="685800" cy="533400"/>
            <a:chOff x="4896" y="3604"/>
            <a:chExt cx="432" cy="336"/>
          </a:xfrm>
        </p:grpSpPr>
        <p:sp>
          <p:nvSpPr>
            <p:cNvPr id="257048" name="Oval 40"/>
            <p:cNvSpPr>
              <a:spLocks noChangeArrowheads="1"/>
            </p:cNvSpPr>
            <p:nvPr/>
          </p:nvSpPr>
          <p:spPr bwMode="auto">
            <a:xfrm rot="2791667">
              <a:off x="4896" y="3660"/>
              <a:ext cx="144" cy="144"/>
            </a:xfrm>
            <a:prstGeom prst="ellipse">
              <a:avLst/>
            </a:prstGeom>
            <a:gradFill rotWithShape="1">
              <a:gsLst>
                <a:gs pos="0">
                  <a:schemeClr val="bg1"/>
                </a:gs>
                <a:gs pos="100000">
                  <a:srgbClr val="6699FF"/>
                </a:gs>
              </a:gsLst>
              <a:lin ang="2700000" scaled="1"/>
            </a:gradFill>
            <a:ln w="9525">
              <a:solidFill>
                <a:schemeClr val="tx1"/>
              </a:solidFill>
              <a:round/>
              <a:headEnd/>
              <a:tailEnd/>
            </a:ln>
          </p:spPr>
          <p:txBody>
            <a:bodyPr wrap="none" anchor="ctr"/>
            <a:lstStyle/>
            <a:p>
              <a:endParaRPr lang="en-US"/>
            </a:p>
          </p:txBody>
        </p:sp>
        <p:sp>
          <p:nvSpPr>
            <p:cNvPr id="257049" name="Oval 39"/>
            <p:cNvSpPr>
              <a:spLocks noChangeArrowheads="1"/>
            </p:cNvSpPr>
            <p:nvPr/>
          </p:nvSpPr>
          <p:spPr bwMode="auto">
            <a:xfrm rot="2791667">
              <a:off x="4992" y="3604"/>
              <a:ext cx="336" cy="336"/>
            </a:xfrm>
            <a:prstGeom prst="ellipse">
              <a:avLst/>
            </a:prstGeom>
            <a:gradFill rotWithShape="1">
              <a:gsLst>
                <a:gs pos="0">
                  <a:srgbClr val="760000"/>
                </a:gs>
                <a:gs pos="50000">
                  <a:srgbClr val="FF0000"/>
                </a:gs>
                <a:gs pos="100000">
                  <a:srgbClr val="760000"/>
                </a:gs>
              </a:gsLst>
              <a:lin ang="2700000" scaled="1"/>
            </a:gradFill>
            <a:ln w="9525">
              <a:solidFill>
                <a:schemeClr val="tx1"/>
              </a:solidFill>
              <a:round/>
              <a:headEnd/>
              <a:tailEnd/>
            </a:ln>
          </p:spPr>
          <p:txBody>
            <a:bodyPr wrap="none" anchor="ctr"/>
            <a:lstStyle/>
            <a:p>
              <a:endParaRPr lang="en-US"/>
            </a:p>
          </p:txBody>
        </p:sp>
        <p:sp>
          <p:nvSpPr>
            <p:cNvPr id="257050" name="Oval 38"/>
            <p:cNvSpPr>
              <a:spLocks noChangeArrowheads="1"/>
            </p:cNvSpPr>
            <p:nvPr/>
          </p:nvSpPr>
          <p:spPr bwMode="auto">
            <a:xfrm rot="2791667">
              <a:off x="5088" y="3744"/>
              <a:ext cx="144" cy="144"/>
            </a:xfrm>
            <a:prstGeom prst="ellipse">
              <a:avLst/>
            </a:prstGeom>
            <a:gradFill rotWithShape="1">
              <a:gsLst>
                <a:gs pos="0">
                  <a:schemeClr val="bg1"/>
                </a:gs>
                <a:gs pos="100000">
                  <a:srgbClr val="6699FF"/>
                </a:gs>
              </a:gsLst>
              <a:lin ang="2700000" scaled="1"/>
            </a:gradFill>
            <a:ln w="9525">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42442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fade">
                                      <p:cBhvr>
                                        <p:cTn id="7" dur="1000"/>
                                        <p:tgtEl>
                                          <p:spTgt spid="605189"/>
                                        </p:tgtEl>
                                      </p:cBhvr>
                                    </p:animEffect>
                                    <p:anim calcmode="lin" valueType="num">
                                      <p:cBhvr>
                                        <p:cTn id="8" dur="1000" fill="hold"/>
                                        <p:tgtEl>
                                          <p:spTgt spid="605189"/>
                                        </p:tgtEl>
                                        <p:attrNameLst>
                                          <p:attrName>ppt_x</p:attrName>
                                        </p:attrNameLst>
                                      </p:cBhvr>
                                      <p:tavLst>
                                        <p:tav tm="0">
                                          <p:val>
                                            <p:strVal val="#ppt_x"/>
                                          </p:val>
                                        </p:tav>
                                        <p:tav tm="100000">
                                          <p:val>
                                            <p:strVal val="#ppt_x"/>
                                          </p:val>
                                        </p:tav>
                                      </p:tavLst>
                                    </p:anim>
                                    <p:anim calcmode="lin" valueType="num">
                                      <p:cBhvr>
                                        <p:cTn id="9" dur="1000" fill="hold"/>
                                        <p:tgtEl>
                                          <p:spTgt spid="6051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5196"/>
                                        </p:tgtEl>
                                        <p:attrNameLst>
                                          <p:attrName>style.visibility</p:attrName>
                                        </p:attrNameLst>
                                      </p:cBhvr>
                                      <p:to>
                                        <p:strVal val="visible"/>
                                      </p:to>
                                    </p:set>
                                    <p:animEffect transition="in" filter="fade">
                                      <p:cBhvr>
                                        <p:cTn id="14" dur="1000"/>
                                        <p:tgtEl>
                                          <p:spTgt spid="605196"/>
                                        </p:tgtEl>
                                      </p:cBhvr>
                                    </p:animEffect>
                                    <p:anim calcmode="lin" valueType="num">
                                      <p:cBhvr>
                                        <p:cTn id="15" dur="1000" fill="hold"/>
                                        <p:tgtEl>
                                          <p:spTgt spid="605196"/>
                                        </p:tgtEl>
                                        <p:attrNameLst>
                                          <p:attrName>ppt_x</p:attrName>
                                        </p:attrNameLst>
                                      </p:cBhvr>
                                      <p:tavLst>
                                        <p:tav tm="0">
                                          <p:val>
                                            <p:strVal val="#ppt_x"/>
                                          </p:val>
                                        </p:tav>
                                        <p:tav tm="100000">
                                          <p:val>
                                            <p:strVal val="#ppt_x"/>
                                          </p:val>
                                        </p:tav>
                                      </p:tavLst>
                                    </p:anim>
                                    <p:anim calcmode="lin" valueType="num">
                                      <p:cBhvr>
                                        <p:cTn id="16" dur="1000" fill="hold"/>
                                        <p:tgtEl>
                                          <p:spTgt spid="60519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5195"/>
                                        </p:tgtEl>
                                        <p:attrNameLst>
                                          <p:attrName>style.visibility</p:attrName>
                                        </p:attrNameLst>
                                      </p:cBhvr>
                                      <p:to>
                                        <p:strVal val="visible"/>
                                      </p:to>
                                    </p:set>
                                    <p:animEffect transition="in" filter="fade">
                                      <p:cBhvr>
                                        <p:cTn id="21" dur="1000"/>
                                        <p:tgtEl>
                                          <p:spTgt spid="605195"/>
                                        </p:tgtEl>
                                      </p:cBhvr>
                                    </p:animEffect>
                                    <p:anim calcmode="lin" valueType="num">
                                      <p:cBhvr>
                                        <p:cTn id="22" dur="1000" fill="hold"/>
                                        <p:tgtEl>
                                          <p:spTgt spid="605195"/>
                                        </p:tgtEl>
                                        <p:attrNameLst>
                                          <p:attrName>ppt_x</p:attrName>
                                        </p:attrNameLst>
                                      </p:cBhvr>
                                      <p:tavLst>
                                        <p:tav tm="0">
                                          <p:val>
                                            <p:strVal val="#ppt_x"/>
                                          </p:val>
                                        </p:tav>
                                        <p:tav tm="100000">
                                          <p:val>
                                            <p:strVal val="#ppt_x"/>
                                          </p:val>
                                        </p:tav>
                                      </p:tavLst>
                                    </p:anim>
                                    <p:anim calcmode="lin" valueType="num">
                                      <p:cBhvr>
                                        <p:cTn id="23" dur="1000" fill="hold"/>
                                        <p:tgtEl>
                                          <p:spTgt spid="6051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05192">
                                            <p:txEl>
                                              <p:pRg st="0" end="0"/>
                                            </p:txEl>
                                          </p:spTgt>
                                        </p:tgtEl>
                                        <p:attrNameLst>
                                          <p:attrName>style.visibility</p:attrName>
                                        </p:attrNameLst>
                                      </p:cBhvr>
                                      <p:to>
                                        <p:strVal val="visible"/>
                                      </p:to>
                                    </p:set>
                                    <p:animEffect transition="in" filter="fade">
                                      <p:cBhvr>
                                        <p:cTn id="28" dur="1000"/>
                                        <p:tgtEl>
                                          <p:spTgt spid="605192">
                                            <p:txEl>
                                              <p:pRg st="0" end="0"/>
                                            </p:txEl>
                                          </p:spTgt>
                                        </p:tgtEl>
                                      </p:cBhvr>
                                    </p:animEffect>
                                    <p:anim calcmode="lin" valueType="num">
                                      <p:cBhvr>
                                        <p:cTn id="29" dur="1000" fill="hold"/>
                                        <p:tgtEl>
                                          <p:spTgt spid="60519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05192">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605187"/>
                                        </p:tgtEl>
                                        <p:attrNameLst>
                                          <p:attrName>style.visibility</p:attrName>
                                        </p:attrNameLst>
                                      </p:cBhvr>
                                      <p:to>
                                        <p:strVal val="visible"/>
                                      </p:to>
                                    </p:set>
                                    <p:animEffect transition="in" filter="fade">
                                      <p:cBhvr>
                                        <p:cTn id="33" dur="1000"/>
                                        <p:tgtEl>
                                          <p:spTgt spid="605187"/>
                                        </p:tgtEl>
                                      </p:cBhvr>
                                    </p:animEffect>
                                    <p:anim calcmode="lin" valueType="num">
                                      <p:cBhvr>
                                        <p:cTn id="34" dur="1000" fill="hold"/>
                                        <p:tgtEl>
                                          <p:spTgt spid="605187"/>
                                        </p:tgtEl>
                                        <p:attrNameLst>
                                          <p:attrName>ppt_x</p:attrName>
                                        </p:attrNameLst>
                                      </p:cBhvr>
                                      <p:tavLst>
                                        <p:tav tm="0">
                                          <p:val>
                                            <p:strVal val="#ppt_x"/>
                                          </p:val>
                                        </p:tav>
                                        <p:tav tm="100000">
                                          <p:val>
                                            <p:strVal val="#ppt_x"/>
                                          </p:val>
                                        </p:tav>
                                      </p:tavLst>
                                    </p:anim>
                                    <p:anim calcmode="lin" valueType="num">
                                      <p:cBhvr>
                                        <p:cTn id="35" dur="1000" fill="hold"/>
                                        <p:tgtEl>
                                          <p:spTgt spid="60518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605190"/>
                                        </p:tgtEl>
                                        <p:attrNameLst>
                                          <p:attrName>style.visibility</p:attrName>
                                        </p:attrNameLst>
                                      </p:cBhvr>
                                      <p:to>
                                        <p:strVal val="visible"/>
                                      </p:to>
                                    </p:set>
                                    <p:animEffect transition="in" filter="fade">
                                      <p:cBhvr>
                                        <p:cTn id="40" dur="1000"/>
                                        <p:tgtEl>
                                          <p:spTgt spid="605190"/>
                                        </p:tgtEl>
                                      </p:cBhvr>
                                    </p:animEffect>
                                    <p:anim calcmode="lin" valueType="num">
                                      <p:cBhvr>
                                        <p:cTn id="41" dur="1000" fill="hold"/>
                                        <p:tgtEl>
                                          <p:spTgt spid="605190"/>
                                        </p:tgtEl>
                                        <p:attrNameLst>
                                          <p:attrName>ppt_x</p:attrName>
                                        </p:attrNameLst>
                                      </p:cBhvr>
                                      <p:tavLst>
                                        <p:tav tm="0">
                                          <p:val>
                                            <p:strVal val="#ppt_x"/>
                                          </p:val>
                                        </p:tav>
                                        <p:tav tm="100000">
                                          <p:val>
                                            <p:strVal val="#ppt_x"/>
                                          </p:val>
                                        </p:tav>
                                      </p:tavLst>
                                    </p:anim>
                                    <p:anim calcmode="lin" valueType="num">
                                      <p:cBhvr>
                                        <p:cTn id="42" dur="1000" fill="hold"/>
                                        <p:tgtEl>
                                          <p:spTgt spid="60519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605194"/>
                                        </p:tgtEl>
                                        <p:attrNameLst>
                                          <p:attrName>style.visibility</p:attrName>
                                        </p:attrNameLst>
                                      </p:cBhvr>
                                      <p:to>
                                        <p:strVal val="visible"/>
                                      </p:to>
                                    </p:set>
                                    <p:animEffect transition="in" filter="fade">
                                      <p:cBhvr>
                                        <p:cTn id="45" dur="1000"/>
                                        <p:tgtEl>
                                          <p:spTgt spid="605194"/>
                                        </p:tgtEl>
                                      </p:cBhvr>
                                    </p:animEffect>
                                    <p:anim calcmode="lin" valueType="num">
                                      <p:cBhvr>
                                        <p:cTn id="46" dur="1000" fill="hold"/>
                                        <p:tgtEl>
                                          <p:spTgt spid="605194"/>
                                        </p:tgtEl>
                                        <p:attrNameLst>
                                          <p:attrName>ppt_x</p:attrName>
                                        </p:attrNameLst>
                                      </p:cBhvr>
                                      <p:tavLst>
                                        <p:tav tm="0">
                                          <p:val>
                                            <p:strVal val="#ppt_x"/>
                                          </p:val>
                                        </p:tav>
                                        <p:tav tm="100000">
                                          <p:val>
                                            <p:strVal val="#ppt_x"/>
                                          </p:val>
                                        </p:tav>
                                      </p:tavLst>
                                    </p:anim>
                                    <p:anim calcmode="lin" valueType="num">
                                      <p:cBhvr>
                                        <p:cTn id="47" dur="1000" fill="hold"/>
                                        <p:tgtEl>
                                          <p:spTgt spid="60519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05191"/>
                                        </p:tgtEl>
                                        <p:attrNameLst>
                                          <p:attrName>style.visibility</p:attrName>
                                        </p:attrNameLst>
                                      </p:cBhvr>
                                      <p:to>
                                        <p:strVal val="visible"/>
                                      </p:to>
                                    </p:set>
                                    <p:animEffect transition="in" filter="fade">
                                      <p:cBhvr>
                                        <p:cTn id="52" dur="1000"/>
                                        <p:tgtEl>
                                          <p:spTgt spid="605191"/>
                                        </p:tgtEl>
                                      </p:cBhvr>
                                    </p:animEffect>
                                    <p:anim calcmode="lin" valueType="num">
                                      <p:cBhvr>
                                        <p:cTn id="53" dur="1000" fill="hold"/>
                                        <p:tgtEl>
                                          <p:spTgt spid="605191"/>
                                        </p:tgtEl>
                                        <p:attrNameLst>
                                          <p:attrName>ppt_x</p:attrName>
                                        </p:attrNameLst>
                                      </p:cBhvr>
                                      <p:tavLst>
                                        <p:tav tm="0">
                                          <p:val>
                                            <p:strVal val="#ppt_x"/>
                                          </p:val>
                                        </p:tav>
                                        <p:tav tm="100000">
                                          <p:val>
                                            <p:strVal val="#ppt_x"/>
                                          </p:val>
                                        </p:tav>
                                      </p:tavLst>
                                    </p:anim>
                                    <p:anim calcmode="lin" valueType="num">
                                      <p:cBhvr>
                                        <p:cTn id="54" dur="1000" fill="hold"/>
                                        <p:tgtEl>
                                          <p:spTgt spid="60519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05193"/>
                                        </p:tgtEl>
                                        <p:attrNameLst>
                                          <p:attrName>style.visibility</p:attrName>
                                        </p:attrNameLst>
                                      </p:cBhvr>
                                      <p:to>
                                        <p:strVal val="visible"/>
                                      </p:to>
                                    </p:set>
                                    <p:animEffect transition="in" filter="fade">
                                      <p:cBhvr>
                                        <p:cTn id="57" dur="1000"/>
                                        <p:tgtEl>
                                          <p:spTgt spid="605193"/>
                                        </p:tgtEl>
                                      </p:cBhvr>
                                    </p:animEffect>
                                    <p:anim calcmode="lin" valueType="num">
                                      <p:cBhvr>
                                        <p:cTn id="58" dur="1000" fill="hold"/>
                                        <p:tgtEl>
                                          <p:spTgt spid="605193"/>
                                        </p:tgtEl>
                                        <p:attrNameLst>
                                          <p:attrName>ppt_x</p:attrName>
                                        </p:attrNameLst>
                                      </p:cBhvr>
                                      <p:tavLst>
                                        <p:tav tm="0">
                                          <p:val>
                                            <p:strVal val="#ppt_x"/>
                                          </p:val>
                                        </p:tav>
                                        <p:tav tm="100000">
                                          <p:val>
                                            <p:strVal val="#ppt_x"/>
                                          </p:val>
                                        </p:tav>
                                      </p:tavLst>
                                    </p:anim>
                                    <p:anim calcmode="lin" valueType="num">
                                      <p:cBhvr>
                                        <p:cTn id="59" dur="1000" fill="hold"/>
                                        <p:tgtEl>
                                          <p:spTgt spid="60519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605188"/>
                                        </p:tgtEl>
                                        <p:attrNameLst>
                                          <p:attrName>style.visibility</p:attrName>
                                        </p:attrNameLst>
                                      </p:cBhvr>
                                      <p:to>
                                        <p:strVal val="visible"/>
                                      </p:to>
                                    </p:set>
                                    <p:animEffect transition="in" filter="fade">
                                      <p:cBhvr>
                                        <p:cTn id="64" dur="1000"/>
                                        <p:tgtEl>
                                          <p:spTgt spid="605188"/>
                                        </p:tgtEl>
                                      </p:cBhvr>
                                    </p:animEffect>
                                    <p:anim calcmode="lin" valueType="num">
                                      <p:cBhvr>
                                        <p:cTn id="65" dur="1000" fill="hold"/>
                                        <p:tgtEl>
                                          <p:spTgt spid="605188"/>
                                        </p:tgtEl>
                                        <p:attrNameLst>
                                          <p:attrName>ppt_x</p:attrName>
                                        </p:attrNameLst>
                                      </p:cBhvr>
                                      <p:tavLst>
                                        <p:tav tm="0">
                                          <p:val>
                                            <p:strVal val="#ppt_x"/>
                                          </p:val>
                                        </p:tav>
                                        <p:tav tm="100000">
                                          <p:val>
                                            <p:strVal val="#ppt_x"/>
                                          </p:val>
                                        </p:tav>
                                      </p:tavLst>
                                    </p:anim>
                                    <p:anim calcmode="lin" valueType="num">
                                      <p:cBhvr>
                                        <p:cTn id="66" dur="1000" fill="hold"/>
                                        <p:tgtEl>
                                          <p:spTgt spid="60518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605216"/>
                                        </p:tgtEl>
                                        <p:attrNameLst>
                                          <p:attrName>style.visibility</p:attrName>
                                        </p:attrNameLst>
                                      </p:cBhvr>
                                      <p:to>
                                        <p:strVal val="visible"/>
                                      </p:to>
                                    </p:set>
                                    <p:animEffect transition="in" filter="dissolve">
                                      <p:cBhvr>
                                        <p:cTn id="85" dur="500"/>
                                        <p:tgtEl>
                                          <p:spTgt spid="605216"/>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1000"/>
                                        <p:tgtEl>
                                          <p:spTgt spid="4"/>
                                        </p:tgtEl>
                                      </p:cBhvr>
                                    </p:animEffect>
                                    <p:anim calcmode="lin" valueType="num">
                                      <p:cBhvr>
                                        <p:cTn id="91" dur="1000" fill="hold"/>
                                        <p:tgtEl>
                                          <p:spTgt spid="4"/>
                                        </p:tgtEl>
                                        <p:attrNameLst>
                                          <p:attrName>ppt_x</p:attrName>
                                        </p:attrNameLst>
                                      </p:cBhvr>
                                      <p:tavLst>
                                        <p:tav tm="0">
                                          <p:val>
                                            <p:strVal val="#ppt_x"/>
                                          </p:val>
                                        </p:tav>
                                        <p:tav tm="100000">
                                          <p:val>
                                            <p:strVal val="#ppt_x"/>
                                          </p:val>
                                        </p:tav>
                                      </p:tavLst>
                                    </p:anim>
                                    <p:anim calcmode="lin" valueType="num">
                                      <p:cBhvr>
                                        <p:cTn id="9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605214"/>
                                        </p:tgtEl>
                                        <p:attrNameLst>
                                          <p:attrName>style.visibility</p:attrName>
                                        </p:attrNameLst>
                                      </p:cBhvr>
                                      <p:to>
                                        <p:strVal val="visible"/>
                                      </p:to>
                                    </p:set>
                                    <p:animEffect transition="in" filter="fade">
                                      <p:cBhvr>
                                        <p:cTn id="104" dur="1000"/>
                                        <p:tgtEl>
                                          <p:spTgt spid="605214"/>
                                        </p:tgtEl>
                                      </p:cBhvr>
                                    </p:animEffect>
                                    <p:anim calcmode="lin" valueType="num">
                                      <p:cBhvr>
                                        <p:cTn id="105" dur="1000" fill="hold"/>
                                        <p:tgtEl>
                                          <p:spTgt spid="605214"/>
                                        </p:tgtEl>
                                        <p:attrNameLst>
                                          <p:attrName>ppt_x</p:attrName>
                                        </p:attrNameLst>
                                      </p:cBhvr>
                                      <p:tavLst>
                                        <p:tav tm="0">
                                          <p:val>
                                            <p:strVal val="#ppt_x"/>
                                          </p:val>
                                        </p:tav>
                                        <p:tav tm="100000">
                                          <p:val>
                                            <p:strVal val="#ppt_x"/>
                                          </p:val>
                                        </p:tav>
                                      </p:tavLst>
                                    </p:anim>
                                    <p:anim calcmode="lin" valueType="num">
                                      <p:cBhvr>
                                        <p:cTn id="106" dur="1000" fill="hold"/>
                                        <p:tgtEl>
                                          <p:spTgt spid="60521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05215"/>
                                        </p:tgtEl>
                                        <p:attrNameLst>
                                          <p:attrName>style.visibility</p:attrName>
                                        </p:attrNameLst>
                                      </p:cBhvr>
                                      <p:to>
                                        <p:strVal val="visible"/>
                                      </p:to>
                                    </p:set>
                                    <p:animEffect transition="in" filter="fade">
                                      <p:cBhvr>
                                        <p:cTn id="111" dur="1000"/>
                                        <p:tgtEl>
                                          <p:spTgt spid="605215"/>
                                        </p:tgtEl>
                                      </p:cBhvr>
                                    </p:animEffect>
                                    <p:anim calcmode="lin" valueType="num">
                                      <p:cBhvr>
                                        <p:cTn id="112" dur="1000" fill="hold"/>
                                        <p:tgtEl>
                                          <p:spTgt spid="605215"/>
                                        </p:tgtEl>
                                        <p:attrNameLst>
                                          <p:attrName>ppt_x</p:attrName>
                                        </p:attrNameLst>
                                      </p:cBhvr>
                                      <p:tavLst>
                                        <p:tav tm="0">
                                          <p:val>
                                            <p:strVal val="#ppt_x"/>
                                          </p:val>
                                        </p:tav>
                                        <p:tav tm="100000">
                                          <p:val>
                                            <p:strVal val="#ppt_x"/>
                                          </p:val>
                                        </p:tav>
                                      </p:tavLst>
                                    </p:anim>
                                    <p:anim calcmode="lin" valueType="num">
                                      <p:cBhvr>
                                        <p:cTn id="113" dur="1000" fill="hold"/>
                                        <p:tgtEl>
                                          <p:spTgt spid="605215"/>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nodeType="click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dissolve">
                                      <p:cBhvr>
                                        <p:cTn id="118" dur="500"/>
                                        <p:tgtEl>
                                          <p:spTgt spid="7"/>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nodeType="click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dissolve">
                                      <p:cBhvr>
                                        <p:cTn id="1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p:bldP spid="605188" grpId="0"/>
      <p:bldP spid="605189" grpId="0"/>
      <p:bldP spid="605190" grpId="0"/>
      <p:bldP spid="605191" grpId="0"/>
      <p:bldP spid="605193" grpId="0"/>
      <p:bldP spid="605194" grpId="0"/>
      <p:bldP spid="605195" grpId="0"/>
      <p:bldP spid="605196" grpId="0"/>
      <p:bldP spid="605214" grpId="0"/>
      <p:bldP spid="605215" grpId="0"/>
      <p:bldP spid="6052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4495800"/>
            <a:ext cx="457200" cy="304800"/>
            <a:chOff x="3072" y="2064"/>
            <a:chExt cx="288" cy="192"/>
          </a:xfrm>
        </p:grpSpPr>
        <p:sp>
          <p:nvSpPr>
            <p:cNvPr id="258088" name="Oval 3"/>
            <p:cNvSpPr>
              <a:spLocks noChangeArrowheads="1"/>
            </p:cNvSpPr>
            <p:nvPr/>
          </p:nvSpPr>
          <p:spPr bwMode="auto">
            <a:xfrm rot="6836726">
              <a:off x="3072" y="2112"/>
              <a:ext cx="144" cy="144"/>
            </a:xfrm>
            <a:prstGeom prst="ellipse">
              <a:avLst/>
            </a:prstGeom>
            <a:gradFill rotWithShape="1">
              <a:gsLst>
                <a:gs pos="0">
                  <a:srgbClr val="6699FF"/>
                </a:gs>
                <a:gs pos="100000">
                  <a:schemeClr val="bg1"/>
                </a:gs>
              </a:gsLst>
              <a:path path="rect">
                <a:fillToRect r="100000" b="100000"/>
              </a:path>
            </a:gradFill>
            <a:ln w="9525">
              <a:solidFill>
                <a:schemeClr val="tx1"/>
              </a:solidFill>
              <a:round/>
              <a:headEnd/>
              <a:tailEnd/>
            </a:ln>
          </p:spPr>
          <p:txBody>
            <a:bodyPr wrap="none" anchor="ctr"/>
            <a:lstStyle/>
            <a:p>
              <a:endParaRPr lang="en-US"/>
            </a:p>
          </p:txBody>
        </p:sp>
        <p:sp>
          <p:nvSpPr>
            <p:cNvPr id="258089" name="Oval 4"/>
            <p:cNvSpPr>
              <a:spLocks noChangeArrowheads="1"/>
            </p:cNvSpPr>
            <p:nvPr/>
          </p:nvSpPr>
          <p:spPr bwMode="auto">
            <a:xfrm rot="6836726">
              <a:off x="3216" y="2064"/>
              <a:ext cx="144" cy="144"/>
            </a:xfrm>
            <a:prstGeom prst="ellipse">
              <a:avLst/>
            </a:prstGeom>
            <a:gradFill rotWithShape="1">
              <a:gsLst>
                <a:gs pos="0">
                  <a:srgbClr val="6699FF"/>
                </a:gs>
                <a:gs pos="100000">
                  <a:schemeClr val="bg1"/>
                </a:gs>
              </a:gsLst>
              <a:path path="rect">
                <a:fillToRect r="100000" b="100000"/>
              </a:path>
            </a:gradFill>
            <a:ln w="9525">
              <a:solidFill>
                <a:schemeClr val="tx1"/>
              </a:solidFill>
              <a:round/>
              <a:headEnd/>
              <a:tailEnd/>
            </a:ln>
          </p:spPr>
          <p:txBody>
            <a:bodyPr wrap="none" anchor="ctr"/>
            <a:lstStyle/>
            <a:p>
              <a:endParaRPr lang="en-US"/>
            </a:p>
          </p:txBody>
        </p:sp>
      </p:grpSp>
      <p:sp>
        <p:nvSpPr>
          <p:cNvPr id="606213" name="Oval 5"/>
          <p:cNvSpPr>
            <a:spLocks noChangeArrowheads="1"/>
          </p:cNvSpPr>
          <p:nvPr/>
        </p:nvSpPr>
        <p:spPr bwMode="auto">
          <a:xfrm>
            <a:off x="762000" y="3657600"/>
            <a:ext cx="914400" cy="914400"/>
          </a:xfrm>
          <a:prstGeom prst="ellipse">
            <a:avLst/>
          </a:prstGeom>
          <a:gradFill rotWithShape="1">
            <a:gsLst>
              <a:gs pos="0">
                <a:srgbClr val="C0C0C0"/>
              </a:gs>
              <a:gs pos="100000">
                <a:srgbClr val="EAEAEA"/>
              </a:gs>
            </a:gsLst>
            <a:path path="rect">
              <a:fillToRect l="100000" t="100000"/>
            </a:path>
          </a:gradFill>
          <a:ln w="9525">
            <a:solidFill>
              <a:schemeClr val="tx1"/>
            </a:solidFill>
            <a:round/>
            <a:headEnd/>
            <a:tailEnd/>
          </a:ln>
        </p:spPr>
        <p:txBody>
          <a:bodyPr wrap="none" anchor="ctr"/>
          <a:lstStyle/>
          <a:p>
            <a:endParaRPr lang="en-US"/>
          </a:p>
        </p:txBody>
      </p:sp>
      <p:sp>
        <p:nvSpPr>
          <p:cNvPr id="606214" name="Oval 6"/>
          <p:cNvSpPr>
            <a:spLocks noChangeArrowheads="1"/>
          </p:cNvSpPr>
          <p:nvPr/>
        </p:nvSpPr>
        <p:spPr bwMode="auto">
          <a:xfrm>
            <a:off x="1447800" y="4953000"/>
            <a:ext cx="914400" cy="914400"/>
          </a:xfrm>
          <a:prstGeom prst="ellipse">
            <a:avLst/>
          </a:prstGeom>
          <a:gradFill rotWithShape="1">
            <a:gsLst>
              <a:gs pos="0">
                <a:srgbClr val="C0C0C0"/>
              </a:gs>
              <a:gs pos="100000">
                <a:srgbClr val="EAEAEA"/>
              </a:gs>
            </a:gsLst>
            <a:path path="rect">
              <a:fillToRect l="100000" t="100000"/>
            </a:path>
          </a:gradFill>
          <a:ln w="9525">
            <a:solidFill>
              <a:schemeClr val="tx1"/>
            </a:solidFill>
            <a:round/>
            <a:headEnd/>
            <a:tailEnd/>
          </a:ln>
        </p:spPr>
        <p:txBody>
          <a:bodyPr wrap="none" anchor="ctr"/>
          <a:lstStyle/>
          <a:p>
            <a:endParaRPr lang="en-US"/>
          </a:p>
        </p:txBody>
      </p:sp>
      <p:grpSp>
        <p:nvGrpSpPr>
          <p:cNvPr id="3" name="Group 7"/>
          <p:cNvGrpSpPr>
            <a:grpSpLocks/>
          </p:cNvGrpSpPr>
          <p:nvPr/>
        </p:nvGrpSpPr>
        <p:grpSpPr bwMode="auto">
          <a:xfrm>
            <a:off x="6477000" y="4876800"/>
            <a:ext cx="1447800" cy="1219200"/>
            <a:chOff x="4128" y="2688"/>
            <a:chExt cx="912" cy="768"/>
          </a:xfrm>
        </p:grpSpPr>
        <p:sp>
          <p:nvSpPr>
            <p:cNvPr id="258085" name="Oval 8"/>
            <p:cNvSpPr>
              <a:spLocks noChangeArrowheads="1"/>
            </p:cNvSpPr>
            <p:nvPr/>
          </p:nvSpPr>
          <p:spPr bwMode="auto">
            <a:xfrm rot="6836726">
              <a:off x="4608" y="3072"/>
              <a:ext cx="336" cy="336"/>
            </a:xfrm>
            <a:prstGeom prst="ellipse">
              <a:avLst/>
            </a:prstGeom>
            <a:gradFill rotWithShape="1">
              <a:gsLst>
                <a:gs pos="0">
                  <a:srgbClr val="FF0000"/>
                </a:gs>
                <a:gs pos="100000">
                  <a:srgbClr val="CC0000"/>
                </a:gs>
              </a:gsLst>
              <a:path path="shape">
                <a:fillToRect l="50000" t="50000" r="50000" b="50000"/>
              </a:path>
            </a:gradFill>
            <a:ln w="9525">
              <a:solidFill>
                <a:schemeClr val="tx1"/>
              </a:solidFill>
              <a:round/>
              <a:headEnd/>
              <a:tailEnd/>
            </a:ln>
          </p:spPr>
          <p:txBody>
            <a:bodyPr wrap="none" anchor="ctr"/>
            <a:lstStyle/>
            <a:p>
              <a:endParaRPr lang="en-US"/>
            </a:p>
          </p:txBody>
        </p:sp>
        <p:sp>
          <p:nvSpPr>
            <p:cNvPr id="258086" name="Oval 9"/>
            <p:cNvSpPr>
              <a:spLocks noChangeArrowheads="1"/>
            </p:cNvSpPr>
            <p:nvPr/>
          </p:nvSpPr>
          <p:spPr bwMode="auto">
            <a:xfrm rot="6836726">
              <a:off x="4896" y="3312"/>
              <a:ext cx="144" cy="144"/>
            </a:xfrm>
            <a:prstGeom prst="ellipse">
              <a:avLst/>
            </a:prstGeom>
            <a:gradFill rotWithShape="1">
              <a:gsLst>
                <a:gs pos="0">
                  <a:srgbClr val="6699FF"/>
                </a:gs>
                <a:gs pos="100000">
                  <a:schemeClr val="bg1"/>
                </a:gs>
              </a:gsLst>
              <a:path path="rect">
                <a:fillToRect t="100000" r="100000"/>
              </a:path>
            </a:gradFill>
            <a:ln w="9525">
              <a:solidFill>
                <a:schemeClr val="tx1"/>
              </a:solidFill>
              <a:round/>
              <a:headEnd/>
              <a:tailEnd/>
            </a:ln>
          </p:spPr>
          <p:txBody>
            <a:bodyPr wrap="none" anchor="ctr"/>
            <a:lstStyle/>
            <a:p>
              <a:endParaRPr lang="en-US"/>
            </a:p>
          </p:txBody>
        </p:sp>
        <p:sp>
          <p:nvSpPr>
            <p:cNvPr id="258087" name="Oval 10"/>
            <p:cNvSpPr>
              <a:spLocks noChangeArrowheads="1"/>
            </p:cNvSpPr>
            <p:nvPr/>
          </p:nvSpPr>
          <p:spPr bwMode="auto">
            <a:xfrm>
              <a:off x="4128" y="2688"/>
              <a:ext cx="576" cy="576"/>
            </a:xfrm>
            <a:prstGeom prst="ellipse">
              <a:avLst/>
            </a:prstGeom>
            <a:gradFill rotWithShape="1">
              <a:gsLst>
                <a:gs pos="0">
                  <a:srgbClr val="C0C0C0"/>
                </a:gs>
                <a:gs pos="100000">
                  <a:srgbClr val="EAEAEA"/>
                </a:gs>
              </a:gsLst>
              <a:path path="rect">
                <a:fillToRect l="100000" t="100000"/>
              </a:path>
            </a:gradFill>
            <a:ln w="9525">
              <a:solidFill>
                <a:schemeClr val="tx1"/>
              </a:solidFill>
              <a:round/>
              <a:headEnd/>
              <a:tailEnd/>
            </a:ln>
          </p:spPr>
          <p:txBody>
            <a:bodyPr wrap="none" anchor="ctr"/>
            <a:lstStyle/>
            <a:p>
              <a:endParaRPr lang="en-US"/>
            </a:p>
          </p:txBody>
        </p:sp>
      </p:grpSp>
      <p:grpSp>
        <p:nvGrpSpPr>
          <p:cNvPr id="4" name="Group 11"/>
          <p:cNvGrpSpPr>
            <a:grpSpLocks/>
          </p:cNvGrpSpPr>
          <p:nvPr/>
        </p:nvGrpSpPr>
        <p:grpSpPr bwMode="auto">
          <a:xfrm rot="-4934743">
            <a:off x="3143250" y="5086350"/>
            <a:ext cx="714375" cy="752475"/>
            <a:chOff x="4732" y="2737"/>
            <a:chExt cx="450" cy="474"/>
          </a:xfrm>
        </p:grpSpPr>
        <p:sp>
          <p:nvSpPr>
            <p:cNvPr id="258082" name="Oval 12"/>
            <p:cNvSpPr>
              <a:spLocks noChangeArrowheads="1"/>
            </p:cNvSpPr>
            <p:nvPr/>
          </p:nvSpPr>
          <p:spPr bwMode="auto">
            <a:xfrm rot="6836726">
              <a:off x="5038" y="2854"/>
              <a:ext cx="144" cy="144"/>
            </a:xfrm>
            <a:prstGeom prst="ellipse">
              <a:avLst/>
            </a:prstGeom>
            <a:gradFill rotWithShape="1">
              <a:gsLst>
                <a:gs pos="0">
                  <a:srgbClr val="6699FF"/>
                </a:gs>
                <a:gs pos="100000">
                  <a:schemeClr val="bg1"/>
                </a:gs>
              </a:gsLst>
              <a:path path="rect">
                <a:fillToRect l="100000" b="100000"/>
              </a:path>
            </a:gradFill>
            <a:ln w="9525">
              <a:solidFill>
                <a:schemeClr val="tx1"/>
              </a:solidFill>
              <a:round/>
              <a:headEnd/>
              <a:tailEnd/>
            </a:ln>
          </p:spPr>
          <p:txBody>
            <a:bodyPr wrap="none" anchor="ctr"/>
            <a:lstStyle/>
            <a:p>
              <a:endParaRPr lang="en-US"/>
            </a:p>
          </p:txBody>
        </p:sp>
        <p:sp>
          <p:nvSpPr>
            <p:cNvPr id="258083" name="Oval 13"/>
            <p:cNvSpPr>
              <a:spLocks noChangeArrowheads="1"/>
            </p:cNvSpPr>
            <p:nvPr/>
          </p:nvSpPr>
          <p:spPr bwMode="auto">
            <a:xfrm rot="6836726">
              <a:off x="4732" y="2875"/>
              <a:ext cx="336" cy="336"/>
            </a:xfrm>
            <a:prstGeom prst="ellipse">
              <a:avLst/>
            </a:prstGeom>
            <a:gradFill rotWithShape="1">
              <a:gsLst>
                <a:gs pos="0">
                  <a:srgbClr val="FF0000"/>
                </a:gs>
                <a:gs pos="100000">
                  <a:srgbClr val="CC0000"/>
                </a:gs>
              </a:gsLst>
              <a:path path="shape">
                <a:fillToRect l="50000" t="50000" r="50000" b="50000"/>
              </a:path>
            </a:gradFill>
            <a:ln w="9525">
              <a:solidFill>
                <a:schemeClr val="tx1"/>
              </a:solidFill>
              <a:round/>
              <a:headEnd/>
              <a:tailEnd/>
            </a:ln>
          </p:spPr>
          <p:txBody>
            <a:bodyPr wrap="none" anchor="ctr"/>
            <a:lstStyle/>
            <a:p>
              <a:endParaRPr lang="en-US"/>
            </a:p>
          </p:txBody>
        </p:sp>
        <p:sp>
          <p:nvSpPr>
            <p:cNvPr id="258084" name="Oval 14"/>
            <p:cNvSpPr>
              <a:spLocks noChangeArrowheads="1"/>
            </p:cNvSpPr>
            <p:nvPr/>
          </p:nvSpPr>
          <p:spPr bwMode="auto">
            <a:xfrm rot="6836726">
              <a:off x="4774" y="2737"/>
              <a:ext cx="144" cy="144"/>
            </a:xfrm>
            <a:prstGeom prst="ellipse">
              <a:avLst/>
            </a:prstGeom>
            <a:gradFill rotWithShape="1">
              <a:gsLst>
                <a:gs pos="0">
                  <a:srgbClr val="6699FF"/>
                </a:gs>
                <a:gs pos="100000">
                  <a:schemeClr val="bg1"/>
                </a:gs>
              </a:gsLst>
              <a:path path="rect">
                <a:fillToRect l="100000" b="100000"/>
              </a:path>
            </a:gradFill>
            <a:ln w="9525">
              <a:solidFill>
                <a:schemeClr val="tx1"/>
              </a:solidFill>
              <a:round/>
              <a:headEnd/>
              <a:tailEnd/>
            </a:ln>
          </p:spPr>
          <p:txBody>
            <a:bodyPr wrap="none" anchor="ctr"/>
            <a:lstStyle/>
            <a:p>
              <a:endParaRPr lang="en-US"/>
            </a:p>
          </p:txBody>
        </p:sp>
      </p:grpSp>
      <p:grpSp>
        <p:nvGrpSpPr>
          <p:cNvPr id="5" name="Group 15"/>
          <p:cNvGrpSpPr>
            <a:grpSpLocks/>
          </p:cNvGrpSpPr>
          <p:nvPr/>
        </p:nvGrpSpPr>
        <p:grpSpPr bwMode="auto">
          <a:xfrm>
            <a:off x="3048000" y="3810000"/>
            <a:ext cx="714375" cy="752475"/>
            <a:chOff x="4732" y="2737"/>
            <a:chExt cx="450" cy="474"/>
          </a:xfrm>
        </p:grpSpPr>
        <p:sp>
          <p:nvSpPr>
            <p:cNvPr id="258079" name="Oval 16"/>
            <p:cNvSpPr>
              <a:spLocks noChangeArrowheads="1"/>
            </p:cNvSpPr>
            <p:nvPr/>
          </p:nvSpPr>
          <p:spPr bwMode="auto">
            <a:xfrm rot="6836726">
              <a:off x="5038" y="2854"/>
              <a:ext cx="144" cy="144"/>
            </a:xfrm>
            <a:prstGeom prst="ellipse">
              <a:avLst/>
            </a:prstGeom>
            <a:gradFill rotWithShape="1">
              <a:gsLst>
                <a:gs pos="0">
                  <a:srgbClr val="6699FF"/>
                </a:gs>
                <a:gs pos="100000">
                  <a:schemeClr val="bg1"/>
                </a:gs>
              </a:gsLst>
              <a:path path="rect">
                <a:fillToRect r="100000" b="100000"/>
              </a:path>
            </a:gradFill>
            <a:ln w="9525">
              <a:solidFill>
                <a:schemeClr val="tx1"/>
              </a:solidFill>
              <a:round/>
              <a:headEnd/>
              <a:tailEnd/>
            </a:ln>
          </p:spPr>
          <p:txBody>
            <a:bodyPr wrap="none" anchor="ctr"/>
            <a:lstStyle/>
            <a:p>
              <a:endParaRPr lang="en-US"/>
            </a:p>
          </p:txBody>
        </p:sp>
        <p:sp>
          <p:nvSpPr>
            <p:cNvPr id="258080" name="Oval 17"/>
            <p:cNvSpPr>
              <a:spLocks noChangeArrowheads="1"/>
            </p:cNvSpPr>
            <p:nvPr/>
          </p:nvSpPr>
          <p:spPr bwMode="auto">
            <a:xfrm rot="6836726">
              <a:off x="4732" y="2875"/>
              <a:ext cx="336" cy="336"/>
            </a:xfrm>
            <a:prstGeom prst="ellipse">
              <a:avLst/>
            </a:prstGeom>
            <a:gradFill rotWithShape="1">
              <a:gsLst>
                <a:gs pos="0">
                  <a:srgbClr val="FF0000"/>
                </a:gs>
                <a:gs pos="100000">
                  <a:srgbClr val="CC0000"/>
                </a:gs>
              </a:gsLst>
              <a:path path="shape">
                <a:fillToRect l="50000" t="50000" r="50000" b="50000"/>
              </a:path>
            </a:gradFill>
            <a:ln w="9525">
              <a:solidFill>
                <a:schemeClr val="tx1"/>
              </a:solidFill>
              <a:round/>
              <a:headEnd/>
              <a:tailEnd/>
            </a:ln>
          </p:spPr>
          <p:txBody>
            <a:bodyPr wrap="none" anchor="ctr"/>
            <a:lstStyle/>
            <a:p>
              <a:endParaRPr lang="en-US"/>
            </a:p>
          </p:txBody>
        </p:sp>
        <p:sp>
          <p:nvSpPr>
            <p:cNvPr id="258081" name="Oval 18"/>
            <p:cNvSpPr>
              <a:spLocks noChangeArrowheads="1"/>
            </p:cNvSpPr>
            <p:nvPr/>
          </p:nvSpPr>
          <p:spPr bwMode="auto">
            <a:xfrm rot="6836726">
              <a:off x="4774" y="2737"/>
              <a:ext cx="144" cy="144"/>
            </a:xfrm>
            <a:prstGeom prst="ellipse">
              <a:avLst/>
            </a:prstGeom>
            <a:gradFill rotWithShape="1">
              <a:gsLst>
                <a:gs pos="0">
                  <a:srgbClr val="99CCFF"/>
                </a:gs>
                <a:gs pos="100000">
                  <a:schemeClr val="bg1"/>
                </a:gs>
              </a:gsLst>
              <a:path path="rect">
                <a:fillToRect r="100000" b="100000"/>
              </a:path>
            </a:gradFill>
            <a:ln w="9525">
              <a:solidFill>
                <a:schemeClr val="tx1"/>
              </a:solidFill>
              <a:round/>
              <a:headEnd/>
              <a:tailEnd/>
            </a:ln>
          </p:spPr>
          <p:txBody>
            <a:bodyPr wrap="none" anchor="ctr"/>
            <a:lstStyle/>
            <a:p>
              <a:endParaRPr lang="en-US"/>
            </a:p>
          </p:txBody>
        </p:sp>
      </p:grpSp>
      <p:grpSp>
        <p:nvGrpSpPr>
          <p:cNvPr id="6" name="Group 19"/>
          <p:cNvGrpSpPr>
            <a:grpSpLocks/>
          </p:cNvGrpSpPr>
          <p:nvPr/>
        </p:nvGrpSpPr>
        <p:grpSpPr bwMode="auto">
          <a:xfrm rot="7833157">
            <a:off x="7048500" y="3543300"/>
            <a:ext cx="1447800" cy="1219200"/>
            <a:chOff x="4128" y="2688"/>
            <a:chExt cx="912" cy="768"/>
          </a:xfrm>
        </p:grpSpPr>
        <p:sp>
          <p:nvSpPr>
            <p:cNvPr id="258076" name="Oval 20"/>
            <p:cNvSpPr>
              <a:spLocks noChangeArrowheads="1"/>
            </p:cNvSpPr>
            <p:nvPr/>
          </p:nvSpPr>
          <p:spPr bwMode="auto">
            <a:xfrm rot="6836726">
              <a:off x="4608" y="3072"/>
              <a:ext cx="336" cy="336"/>
            </a:xfrm>
            <a:prstGeom prst="ellipse">
              <a:avLst/>
            </a:prstGeom>
            <a:gradFill rotWithShape="1">
              <a:gsLst>
                <a:gs pos="0">
                  <a:srgbClr val="FF0000"/>
                </a:gs>
                <a:gs pos="100000">
                  <a:srgbClr val="CC0000"/>
                </a:gs>
              </a:gsLst>
              <a:path path="shape">
                <a:fillToRect l="50000" t="50000" r="50000" b="50000"/>
              </a:path>
            </a:gradFill>
            <a:ln w="9525">
              <a:solidFill>
                <a:schemeClr val="tx1"/>
              </a:solidFill>
              <a:round/>
              <a:headEnd/>
              <a:tailEnd/>
            </a:ln>
          </p:spPr>
          <p:txBody>
            <a:bodyPr wrap="none" anchor="ctr"/>
            <a:lstStyle/>
            <a:p>
              <a:endParaRPr lang="en-US"/>
            </a:p>
          </p:txBody>
        </p:sp>
        <p:sp>
          <p:nvSpPr>
            <p:cNvPr id="258077" name="Oval 21"/>
            <p:cNvSpPr>
              <a:spLocks noChangeArrowheads="1"/>
            </p:cNvSpPr>
            <p:nvPr/>
          </p:nvSpPr>
          <p:spPr bwMode="auto">
            <a:xfrm rot="6836726">
              <a:off x="4896" y="3312"/>
              <a:ext cx="144" cy="144"/>
            </a:xfrm>
            <a:prstGeom prst="ellipse">
              <a:avLst/>
            </a:prstGeom>
            <a:gradFill rotWithShape="1">
              <a:gsLst>
                <a:gs pos="0">
                  <a:srgbClr val="6699FF"/>
                </a:gs>
                <a:gs pos="100000">
                  <a:schemeClr val="bg1"/>
                </a:gs>
              </a:gsLst>
              <a:path path="rect">
                <a:fillToRect l="100000" t="100000"/>
              </a:path>
            </a:gradFill>
            <a:ln w="9525">
              <a:solidFill>
                <a:schemeClr val="tx1"/>
              </a:solidFill>
              <a:round/>
              <a:headEnd/>
              <a:tailEnd/>
            </a:ln>
          </p:spPr>
          <p:txBody>
            <a:bodyPr wrap="none" anchor="ctr"/>
            <a:lstStyle/>
            <a:p>
              <a:endParaRPr lang="en-US"/>
            </a:p>
          </p:txBody>
        </p:sp>
        <p:sp>
          <p:nvSpPr>
            <p:cNvPr id="258078" name="Oval 22"/>
            <p:cNvSpPr>
              <a:spLocks noChangeArrowheads="1"/>
            </p:cNvSpPr>
            <p:nvPr/>
          </p:nvSpPr>
          <p:spPr bwMode="auto">
            <a:xfrm>
              <a:off x="4128" y="2688"/>
              <a:ext cx="576" cy="576"/>
            </a:xfrm>
            <a:prstGeom prst="ellipse">
              <a:avLst/>
            </a:prstGeom>
            <a:gradFill rotWithShape="1">
              <a:gsLst>
                <a:gs pos="0">
                  <a:srgbClr val="C0C0C0"/>
                </a:gs>
                <a:gs pos="100000">
                  <a:srgbClr val="EAEAEA"/>
                </a:gs>
              </a:gsLst>
              <a:path path="rect">
                <a:fillToRect l="100000" b="100000"/>
              </a:path>
            </a:gradFill>
            <a:ln w="9525">
              <a:solidFill>
                <a:schemeClr val="tx1"/>
              </a:solidFill>
              <a:round/>
              <a:headEnd/>
              <a:tailEnd/>
            </a:ln>
          </p:spPr>
          <p:txBody>
            <a:bodyPr wrap="none" anchor="ctr"/>
            <a:lstStyle/>
            <a:p>
              <a:endParaRPr lang="en-US"/>
            </a:p>
          </p:txBody>
        </p:sp>
      </p:grpSp>
      <p:sp>
        <p:nvSpPr>
          <p:cNvPr id="606231" name="Text Box 23"/>
          <p:cNvSpPr txBox="1">
            <a:spLocks noChangeArrowheads="1"/>
          </p:cNvSpPr>
          <p:nvPr/>
        </p:nvSpPr>
        <p:spPr bwMode="auto">
          <a:xfrm>
            <a:off x="6729413" y="2468563"/>
            <a:ext cx="2033587" cy="579437"/>
          </a:xfrm>
          <a:prstGeom prst="rect">
            <a:avLst/>
          </a:prstGeom>
          <a:noFill/>
          <a:ln w="9525">
            <a:noFill/>
            <a:miter lim="800000"/>
            <a:headEnd/>
            <a:tailEnd/>
          </a:ln>
        </p:spPr>
        <p:txBody>
          <a:bodyPr wrap="none">
            <a:spAutoFit/>
          </a:bodyPr>
          <a:lstStyle/>
          <a:p>
            <a:r>
              <a:rPr lang="en-US" sz="3200"/>
              <a:t>NaOH(</a:t>
            </a:r>
            <a:r>
              <a:rPr lang="en-US" sz="3200" i="1"/>
              <a:t>aq</a:t>
            </a:r>
            <a:r>
              <a:rPr lang="en-US" sz="3200"/>
              <a:t>)</a:t>
            </a:r>
          </a:p>
        </p:txBody>
      </p:sp>
      <p:sp>
        <p:nvSpPr>
          <p:cNvPr id="258058" name="Text Box 24"/>
          <p:cNvSpPr txBox="1">
            <a:spLocks noChangeArrowheads="1"/>
          </p:cNvSpPr>
          <p:nvPr/>
        </p:nvSpPr>
        <p:spPr bwMode="auto">
          <a:xfrm>
            <a:off x="2514600" y="1066800"/>
            <a:ext cx="1176338" cy="579438"/>
          </a:xfrm>
          <a:prstGeom prst="rect">
            <a:avLst/>
          </a:prstGeom>
          <a:noFill/>
          <a:ln w="9525">
            <a:noFill/>
            <a:miter lim="800000"/>
            <a:headEnd/>
            <a:tailEnd/>
          </a:ln>
        </p:spPr>
        <p:txBody>
          <a:bodyPr wrap="none">
            <a:spAutoFit/>
          </a:bodyPr>
          <a:lstStyle/>
          <a:p>
            <a:r>
              <a:rPr lang="en-US" sz="3200"/>
              <a:t>water</a:t>
            </a:r>
          </a:p>
        </p:txBody>
      </p:sp>
      <p:sp>
        <p:nvSpPr>
          <p:cNvPr id="606233" name="Text Box 25"/>
          <p:cNvSpPr txBox="1">
            <a:spLocks noChangeArrowheads="1"/>
          </p:cNvSpPr>
          <p:nvPr/>
        </p:nvSpPr>
        <p:spPr bwMode="auto">
          <a:xfrm>
            <a:off x="804863" y="2468563"/>
            <a:ext cx="1176337" cy="579437"/>
          </a:xfrm>
          <a:prstGeom prst="rect">
            <a:avLst/>
          </a:prstGeom>
          <a:noFill/>
          <a:ln w="9525">
            <a:noFill/>
            <a:miter lim="800000"/>
            <a:headEnd/>
            <a:tailEnd/>
          </a:ln>
        </p:spPr>
        <p:txBody>
          <a:bodyPr wrap="none">
            <a:spAutoFit/>
          </a:bodyPr>
          <a:lstStyle/>
          <a:p>
            <a:r>
              <a:rPr lang="en-US" sz="3200"/>
              <a:t>Na(</a:t>
            </a:r>
            <a:r>
              <a:rPr lang="en-US" sz="3200" i="1"/>
              <a:t>s</a:t>
            </a:r>
            <a:r>
              <a:rPr lang="en-US" sz="3200"/>
              <a:t>)</a:t>
            </a:r>
          </a:p>
        </p:txBody>
      </p:sp>
      <p:sp>
        <p:nvSpPr>
          <p:cNvPr id="606234" name="Text Box 26"/>
          <p:cNvSpPr txBox="1">
            <a:spLocks noChangeArrowheads="1"/>
          </p:cNvSpPr>
          <p:nvPr/>
        </p:nvSpPr>
        <p:spPr bwMode="auto">
          <a:xfrm>
            <a:off x="2813050" y="2468563"/>
            <a:ext cx="1301750"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O(</a:t>
            </a:r>
            <a:r>
              <a:rPr lang="en-US" sz="3200" i="1"/>
              <a:t>l</a:t>
            </a:r>
            <a:r>
              <a:rPr lang="en-US" sz="3200"/>
              <a:t>)</a:t>
            </a:r>
          </a:p>
        </p:txBody>
      </p:sp>
      <p:sp>
        <p:nvSpPr>
          <p:cNvPr id="606235" name="Text Box 27"/>
          <p:cNvSpPr txBox="1">
            <a:spLocks noChangeArrowheads="1"/>
          </p:cNvSpPr>
          <p:nvPr/>
        </p:nvSpPr>
        <p:spPr bwMode="auto">
          <a:xfrm>
            <a:off x="4800600" y="2468563"/>
            <a:ext cx="1120775"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a:t>
            </a:r>
            <a:r>
              <a:rPr lang="en-US" sz="3200" i="1"/>
              <a:t>g</a:t>
            </a:r>
            <a:r>
              <a:rPr lang="en-US" sz="3200"/>
              <a:t>)</a:t>
            </a:r>
          </a:p>
        </p:txBody>
      </p:sp>
      <p:sp>
        <p:nvSpPr>
          <p:cNvPr id="606236" name="Text Box 28"/>
          <p:cNvSpPr txBox="1">
            <a:spLocks noChangeArrowheads="1"/>
          </p:cNvSpPr>
          <p:nvPr/>
        </p:nvSpPr>
        <p:spPr bwMode="auto">
          <a:xfrm>
            <a:off x="6372225" y="2468563"/>
            <a:ext cx="409575" cy="579437"/>
          </a:xfrm>
          <a:prstGeom prst="rect">
            <a:avLst/>
          </a:prstGeom>
          <a:noFill/>
          <a:ln w="9525">
            <a:noFill/>
            <a:miter lim="800000"/>
            <a:headEnd/>
            <a:tailEnd/>
          </a:ln>
        </p:spPr>
        <p:txBody>
          <a:bodyPr wrap="none">
            <a:spAutoFit/>
          </a:bodyPr>
          <a:lstStyle/>
          <a:p>
            <a:r>
              <a:rPr lang="en-US" sz="3200"/>
              <a:t>2</a:t>
            </a:r>
          </a:p>
        </p:txBody>
      </p:sp>
      <p:sp>
        <p:nvSpPr>
          <p:cNvPr id="258063" name="Text Box 29"/>
          <p:cNvSpPr txBox="1">
            <a:spLocks noChangeArrowheads="1"/>
          </p:cNvSpPr>
          <p:nvPr/>
        </p:nvSpPr>
        <p:spPr bwMode="auto">
          <a:xfrm>
            <a:off x="609600" y="1066800"/>
            <a:ext cx="1492250" cy="579438"/>
          </a:xfrm>
          <a:prstGeom prst="rect">
            <a:avLst/>
          </a:prstGeom>
          <a:noFill/>
          <a:ln w="9525">
            <a:noFill/>
            <a:miter lim="800000"/>
            <a:headEnd/>
            <a:tailEnd/>
          </a:ln>
        </p:spPr>
        <p:txBody>
          <a:bodyPr wrap="none">
            <a:spAutoFit/>
          </a:bodyPr>
          <a:lstStyle/>
          <a:p>
            <a:r>
              <a:rPr lang="en-US" sz="3200"/>
              <a:t>sodium</a:t>
            </a:r>
          </a:p>
        </p:txBody>
      </p:sp>
      <p:sp>
        <p:nvSpPr>
          <p:cNvPr id="606238" name="Text Box 30"/>
          <p:cNvSpPr txBox="1">
            <a:spLocks noChangeArrowheads="1"/>
          </p:cNvSpPr>
          <p:nvPr/>
        </p:nvSpPr>
        <p:spPr bwMode="auto">
          <a:xfrm>
            <a:off x="428625" y="2468563"/>
            <a:ext cx="409575" cy="579437"/>
          </a:xfrm>
          <a:prstGeom prst="rect">
            <a:avLst/>
          </a:prstGeom>
          <a:noFill/>
          <a:ln w="9525">
            <a:noFill/>
            <a:miter lim="800000"/>
            <a:headEnd/>
            <a:tailEnd/>
          </a:ln>
        </p:spPr>
        <p:txBody>
          <a:bodyPr wrap="none">
            <a:spAutoFit/>
          </a:bodyPr>
          <a:lstStyle/>
          <a:p>
            <a:r>
              <a:rPr lang="en-US" sz="3200"/>
              <a:t>2</a:t>
            </a:r>
          </a:p>
        </p:txBody>
      </p:sp>
      <p:sp>
        <p:nvSpPr>
          <p:cNvPr id="606239" name="Text Box 31"/>
          <p:cNvSpPr txBox="1">
            <a:spLocks noChangeArrowheads="1"/>
          </p:cNvSpPr>
          <p:nvPr/>
        </p:nvSpPr>
        <p:spPr bwMode="auto">
          <a:xfrm>
            <a:off x="2486025" y="2468563"/>
            <a:ext cx="409575" cy="579437"/>
          </a:xfrm>
          <a:prstGeom prst="rect">
            <a:avLst/>
          </a:prstGeom>
          <a:noFill/>
          <a:ln w="9525">
            <a:noFill/>
            <a:miter lim="800000"/>
            <a:headEnd/>
            <a:tailEnd/>
          </a:ln>
        </p:spPr>
        <p:txBody>
          <a:bodyPr wrap="none">
            <a:spAutoFit/>
          </a:bodyPr>
          <a:lstStyle/>
          <a:p>
            <a:r>
              <a:rPr lang="en-US" sz="3200"/>
              <a:t>2</a:t>
            </a:r>
          </a:p>
        </p:txBody>
      </p:sp>
      <p:sp>
        <p:nvSpPr>
          <p:cNvPr id="606240" name="Text Box 32"/>
          <p:cNvSpPr txBox="1">
            <a:spLocks noChangeArrowheads="1"/>
          </p:cNvSpPr>
          <p:nvPr/>
        </p:nvSpPr>
        <p:spPr bwMode="auto">
          <a:xfrm>
            <a:off x="4449763" y="1066800"/>
            <a:ext cx="1874837" cy="579438"/>
          </a:xfrm>
          <a:prstGeom prst="rect">
            <a:avLst/>
          </a:prstGeom>
          <a:noFill/>
          <a:ln w="9525">
            <a:noFill/>
            <a:miter lim="800000"/>
            <a:headEnd/>
            <a:tailEnd/>
          </a:ln>
        </p:spPr>
        <p:txBody>
          <a:bodyPr wrap="none">
            <a:spAutoFit/>
          </a:bodyPr>
          <a:lstStyle/>
          <a:p>
            <a:r>
              <a:rPr lang="en-US" sz="3200"/>
              <a:t>hydrogen</a:t>
            </a:r>
          </a:p>
        </p:txBody>
      </p:sp>
      <p:sp>
        <p:nvSpPr>
          <p:cNvPr id="606241" name="Text Box 33"/>
          <p:cNvSpPr txBox="1">
            <a:spLocks noChangeArrowheads="1"/>
          </p:cNvSpPr>
          <p:nvPr/>
        </p:nvSpPr>
        <p:spPr bwMode="auto">
          <a:xfrm>
            <a:off x="6896100" y="914400"/>
            <a:ext cx="1943100" cy="1066800"/>
          </a:xfrm>
          <a:prstGeom prst="rect">
            <a:avLst/>
          </a:prstGeom>
          <a:noFill/>
          <a:ln w="9525">
            <a:noFill/>
            <a:miter lim="800000"/>
            <a:headEnd/>
            <a:tailEnd/>
          </a:ln>
        </p:spPr>
        <p:txBody>
          <a:bodyPr wrap="none">
            <a:spAutoFit/>
          </a:bodyPr>
          <a:lstStyle/>
          <a:p>
            <a:pPr algn="ctr"/>
            <a:r>
              <a:rPr lang="en-US" sz="3200"/>
              <a:t>sodium</a:t>
            </a:r>
          </a:p>
          <a:p>
            <a:pPr algn="ctr"/>
            <a:r>
              <a:rPr lang="en-US" sz="3200"/>
              <a:t>hydroxide</a:t>
            </a:r>
          </a:p>
        </p:txBody>
      </p:sp>
      <p:sp>
        <p:nvSpPr>
          <p:cNvPr id="258068" name="Text Box 34"/>
          <p:cNvSpPr txBox="1">
            <a:spLocks noChangeArrowheads="1"/>
          </p:cNvSpPr>
          <p:nvPr/>
        </p:nvSpPr>
        <p:spPr bwMode="auto">
          <a:xfrm>
            <a:off x="2057400" y="1066800"/>
            <a:ext cx="422275" cy="579438"/>
          </a:xfrm>
          <a:prstGeom prst="rect">
            <a:avLst/>
          </a:prstGeom>
          <a:noFill/>
          <a:ln w="9525">
            <a:noFill/>
            <a:miter lim="800000"/>
            <a:headEnd/>
            <a:tailEnd/>
          </a:ln>
        </p:spPr>
        <p:txBody>
          <a:bodyPr wrap="none">
            <a:spAutoFit/>
          </a:bodyPr>
          <a:lstStyle/>
          <a:p>
            <a:r>
              <a:rPr lang="en-US" sz="3200"/>
              <a:t>+</a:t>
            </a:r>
          </a:p>
        </p:txBody>
      </p:sp>
      <p:sp>
        <p:nvSpPr>
          <p:cNvPr id="258069" name="Text Box 35"/>
          <p:cNvSpPr txBox="1">
            <a:spLocks noChangeArrowheads="1"/>
          </p:cNvSpPr>
          <p:nvPr/>
        </p:nvSpPr>
        <p:spPr bwMode="auto">
          <a:xfrm>
            <a:off x="3733800" y="1066800"/>
            <a:ext cx="582613" cy="579438"/>
          </a:xfrm>
          <a:prstGeom prst="rect">
            <a:avLst/>
          </a:prstGeom>
          <a:noFill/>
          <a:ln w="9525">
            <a:noFill/>
            <a:miter lim="800000"/>
            <a:headEnd/>
            <a:tailEnd/>
          </a:ln>
        </p:spPr>
        <p:txBody>
          <a:bodyPr wrap="none">
            <a:spAutoFit/>
          </a:bodyPr>
          <a:lstStyle/>
          <a:p>
            <a:r>
              <a:rPr lang="en-US" sz="3200">
                <a:sym typeface="Wingdings" pitchFamily="2" charset="2"/>
              </a:rPr>
              <a:t></a:t>
            </a:r>
            <a:endParaRPr lang="en-US" sz="3200"/>
          </a:p>
        </p:txBody>
      </p:sp>
      <p:sp>
        <p:nvSpPr>
          <p:cNvPr id="606244" name="Text Box 36"/>
          <p:cNvSpPr txBox="1">
            <a:spLocks noChangeArrowheads="1"/>
          </p:cNvSpPr>
          <p:nvPr/>
        </p:nvSpPr>
        <p:spPr bwMode="auto">
          <a:xfrm>
            <a:off x="6435725" y="1066800"/>
            <a:ext cx="422275" cy="579438"/>
          </a:xfrm>
          <a:prstGeom prst="rect">
            <a:avLst/>
          </a:prstGeom>
          <a:noFill/>
          <a:ln w="9525">
            <a:noFill/>
            <a:miter lim="800000"/>
            <a:headEnd/>
            <a:tailEnd/>
          </a:ln>
        </p:spPr>
        <p:txBody>
          <a:bodyPr wrap="none">
            <a:spAutoFit/>
          </a:bodyPr>
          <a:lstStyle/>
          <a:p>
            <a:r>
              <a:rPr lang="en-US" sz="3200"/>
              <a:t>+</a:t>
            </a:r>
          </a:p>
        </p:txBody>
      </p:sp>
      <p:sp>
        <p:nvSpPr>
          <p:cNvPr id="606245" name="Text Box 37"/>
          <p:cNvSpPr txBox="1">
            <a:spLocks noChangeArrowheads="1"/>
          </p:cNvSpPr>
          <p:nvPr/>
        </p:nvSpPr>
        <p:spPr bwMode="auto">
          <a:xfrm>
            <a:off x="1981200" y="2468563"/>
            <a:ext cx="422275" cy="579437"/>
          </a:xfrm>
          <a:prstGeom prst="rect">
            <a:avLst/>
          </a:prstGeom>
          <a:noFill/>
          <a:ln w="9525">
            <a:noFill/>
            <a:miter lim="800000"/>
            <a:headEnd/>
            <a:tailEnd/>
          </a:ln>
        </p:spPr>
        <p:txBody>
          <a:bodyPr wrap="none">
            <a:spAutoFit/>
          </a:bodyPr>
          <a:lstStyle/>
          <a:p>
            <a:r>
              <a:rPr lang="en-US" sz="3200"/>
              <a:t>+</a:t>
            </a:r>
          </a:p>
        </p:txBody>
      </p:sp>
      <p:sp>
        <p:nvSpPr>
          <p:cNvPr id="606246" name="Text Box 38"/>
          <p:cNvSpPr txBox="1">
            <a:spLocks noChangeArrowheads="1"/>
          </p:cNvSpPr>
          <p:nvPr/>
        </p:nvSpPr>
        <p:spPr bwMode="auto">
          <a:xfrm>
            <a:off x="4141788" y="2468563"/>
            <a:ext cx="582612" cy="579437"/>
          </a:xfrm>
          <a:prstGeom prst="rect">
            <a:avLst/>
          </a:prstGeom>
          <a:noFill/>
          <a:ln w="9525">
            <a:noFill/>
            <a:miter lim="800000"/>
            <a:headEnd/>
            <a:tailEnd/>
          </a:ln>
        </p:spPr>
        <p:txBody>
          <a:bodyPr wrap="none">
            <a:spAutoFit/>
          </a:bodyPr>
          <a:lstStyle/>
          <a:p>
            <a:r>
              <a:rPr lang="en-US" sz="3200">
                <a:sym typeface="Wingdings" pitchFamily="2" charset="2"/>
              </a:rPr>
              <a:t></a:t>
            </a:r>
            <a:endParaRPr lang="en-US" sz="3200"/>
          </a:p>
        </p:txBody>
      </p:sp>
      <p:sp>
        <p:nvSpPr>
          <p:cNvPr id="606247" name="Text Box 39"/>
          <p:cNvSpPr txBox="1">
            <a:spLocks noChangeArrowheads="1"/>
          </p:cNvSpPr>
          <p:nvPr/>
        </p:nvSpPr>
        <p:spPr bwMode="auto">
          <a:xfrm>
            <a:off x="5902325" y="2468563"/>
            <a:ext cx="422275" cy="579437"/>
          </a:xfrm>
          <a:prstGeom prst="rect">
            <a:avLst/>
          </a:prstGeom>
          <a:noFill/>
          <a:ln w="9525">
            <a:noFill/>
            <a:miter lim="800000"/>
            <a:headEnd/>
            <a:tailEnd/>
          </a:ln>
        </p:spPr>
        <p:txBody>
          <a:bodyPr wrap="none">
            <a:spAutoFit/>
          </a:bodyPr>
          <a:lstStyle/>
          <a:p>
            <a:r>
              <a:rPr lang="en-US" sz="3200"/>
              <a:t>+</a:t>
            </a:r>
          </a:p>
        </p:txBody>
      </p:sp>
      <p:sp>
        <p:nvSpPr>
          <p:cNvPr id="606248" name="Text Box 40"/>
          <p:cNvSpPr txBox="1">
            <a:spLocks noChangeArrowheads="1"/>
          </p:cNvSpPr>
          <p:nvPr/>
        </p:nvSpPr>
        <p:spPr bwMode="auto">
          <a:xfrm>
            <a:off x="4191000" y="4267200"/>
            <a:ext cx="582613" cy="579438"/>
          </a:xfrm>
          <a:prstGeom prst="rect">
            <a:avLst/>
          </a:prstGeom>
          <a:noFill/>
          <a:ln w="9525">
            <a:noFill/>
            <a:miter lim="800000"/>
            <a:headEnd/>
            <a:tailEnd/>
          </a:ln>
        </p:spPr>
        <p:txBody>
          <a:bodyPr wrap="none">
            <a:spAutoFit/>
          </a:bodyPr>
          <a:lstStyle/>
          <a:p>
            <a:r>
              <a:rPr lang="en-US" sz="3200">
                <a:sym typeface="Wingdings" pitchFamily="2" charset="2"/>
              </a:rPr>
              <a:t></a:t>
            </a:r>
            <a:endParaRPr lang="en-US" sz="3200"/>
          </a:p>
        </p:txBody>
      </p:sp>
      <p:sp>
        <p:nvSpPr>
          <p:cNvPr id="258075" name="AutoShape 4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9187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06233"/>
                                        </p:tgtEl>
                                        <p:attrNameLst>
                                          <p:attrName>style.visibility</p:attrName>
                                        </p:attrNameLst>
                                      </p:cBhvr>
                                      <p:to>
                                        <p:strVal val="visible"/>
                                      </p:to>
                                    </p:set>
                                    <p:animEffect transition="in" filter="fade">
                                      <p:cBhvr>
                                        <p:cTn id="7" dur="1000"/>
                                        <p:tgtEl>
                                          <p:spTgt spid="606233"/>
                                        </p:tgtEl>
                                      </p:cBhvr>
                                    </p:animEffect>
                                    <p:anim calcmode="lin" valueType="num">
                                      <p:cBhvr>
                                        <p:cTn id="8" dur="1000" fill="hold"/>
                                        <p:tgtEl>
                                          <p:spTgt spid="606233"/>
                                        </p:tgtEl>
                                        <p:attrNameLst>
                                          <p:attrName>ppt_x</p:attrName>
                                        </p:attrNameLst>
                                      </p:cBhvr>
                                      <p:tavLst>
                                        <p:tav tm="0">
                                          <p:val>
                                            <p:strVal val="#ppt_x"/>
                                          </p:val>
                                        </p:tav>
                                        <p:tav tm="100000">
                                          <p:val>
                                            <p:strVal val="#ppt_x"/>
                                          </p:val>
                                        </p:tav>
                                      </p:tavLst>
                                    </p:anim>
                                    <p:anim calcmode="lin" valueType="num">
                                      <p:cBhvr>
                                        <p:cTn id="9" dur="1000" fill="hold"/>
                                        <p:tgtEl>
                                          <p:spTgt spid="6062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06245"/>
                                        </p:tgtEl>
                                        <p:attrNameLst>
                                          <p:attrName>style.visibility</p:attrName>
                                        </p:attrNameLst>
                                      </p:cBhvr>
                                      <p:to>
                                        <p:strVal val="visible"/>
                                      </p:to>
                                    </p:set>
                                    <p:animEffect transition="in" filter="fade">
                                      <p:cBhvr>
                                        <p:cTn id="12" dur="1000"/>
                                        <p:tgtEl>
                                          <p:spTgt spid="606245"/>
                                        </p:tgtEl>
                                      </p:cBhvr>
                                    </p:animEffect>
                                    <p:anim calcmode="lin" valueType="num">
                                      <p:cBhvr>
                                        <p:cTn id="13" dur="1000" fill="hold"/>
                                        <p:tgtEl>
                                          <p:spTgt spid="606245"/>
                                        </p:tgtEl>
                                        <p:attrNameLst>
                                          <p:attrName>ppt_x</p:attrName>
                                        </p:attrNameLst>
                                      </p:cBhvr>
                                      <p:tavLst>
                                        <p:tav tm="0">
                                          <p:val>
                                            <p:strVal val="#ppt_x"/>
                                          </p:val>
                                        </p:tav>
                                        <p:tav tm="100000">
                                          <p:val>
                                            <p:strVal val="#ppt_x"/>
                                          </p:val>
                                        </p:tav>
                                      </p:tavLst>
                                    </p:anim>
                                    <p:anim calcmode="lin" valueType="num">
                                      <p:cBhvr>
                                        <p:cTn id="14" dur="1000" fill="hold"/>
                                        <p:tgtEl>
                                          <p:spTgt spid="6062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06234"/>
                                        </p:tgtEl>
                                        <p:attrNameLst>
                                          <p:attrName>style.visibility</p:attrName>
                                        </p:attrNameLst>
                                      </p:cBhvr>
                                      <p:to>
                                        <p:strVal val="visible"/>
                                      </p:to>
                                    </p:set>
                                    <p:animEffect transition="in" filter="fade">
                                      <p:cBhvr>
                                        <p:cTn id="19" dur="1000"/>
                                        <p:tgtEl>
                                          <p:spTgt spid="606234"/>
                                        </p:tgtEl>
                                      </p:cBhvr>
                                    </p:animEffect>
                                    <p:anim calcmode="lin" valueType="num">
                                      <p:cBhvr>
                                        <p:cTn id="20" dur="1000" fill="hold"/>
                                        <p:tgtEl>
                                          <p:spTgt spid="606234"/>
                                        </p:tgtEl>
                                        <p:attrNameLst>
                                          <p:attrName>ppt_x</p:attrName>
                                        </p:attrNameLst>
                                      </p:cBhvr>
                                      <p:tavLst>
                                        <p:tav tm="0">
                                          <p:val>
                                            <p:strVal val="#ppt_x"/>
                                          </p:val>
                                        </p:tav>
                                        <p:tav tm="100000">
                                          <p:val>
                                            <p:strVal val="#ppt_x"/>
                                          </p:val>
                                        </p:tav>
                                      </p:tavLst>
                                    </p:anim>
                                    <p:anim calcmode="lin" valueType="num">
                                      <p:cBhvr>
                                        <p:cTn id="21" dur="1000" fill="hold"/>
                                        <p:tgtEl>
                                          <p:spTgt spid="60623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06246"/>
                                        </p:tgtEl>
                                        <p:attrNameLst>
                                          <p:attrName>style.visibility</p:attrName>
                                        </p:attrNameLst>
                                      </p:cBhvr>
                                      <p:to>
                                        <p:strVal val="visible"/>
                                      </p:to>
                                    </p:set>
                                    <p:animEffect transition="in" filter="fade">
                                      <p:cBhvr>
                                        <p:cTn id="24" dur="1000"/>
                                        <p:tgtEl>
                                          <p:spTgt spid="606246"/>
                                        </p:tgtEl>
                                      </p:cBhvr>
                                    </p:animEffect>
                                    <p:anim calcmode="lin" valueType="num">
                                      <p:cBhvr>
                                        <p:cTn id="25" dur="1000" fill="hold"/>
                                        <p:tgtEl>
                                          <p:spTgt spid="606246"/>
                                        </p:tgtEl>
                                        <p:attrNameLst>
                                          <p:attrName>ppt_x</p:attrName>
                                        </p:attrNameLst>
                                      </p:cBhvr>
                                      <p:tavLst>
                                        <p:tav tm="0">
                                          <p:val>
                                            <p:strVal val="#ppt_x"/>
                                          </p:val>
                                        </p:tav>
                                        <p:tav tm="100000">
                                          <p:val>
                                            <p:strVal val="#ppt_x"/>
                                          </p:val>
                                        </p:tav>
                                      </p:tavLst>
                                    </p:anim>
                                    <p:anim calcmode="lin" valueType="num">
                                      <p:cBhvr>
                                        <p:cTn id="26" dur="1000" fill="hold"/>
                                        <p:tgtEl>
                                          <p:spTgt spid="6062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06213"/>
                                        </p:tgtEl>
                                        <p:attrNameLst>
                                          <p:attrName>style.visibility</p:attrName>
                                        </p:attrNameLst>
                                      </p:cBhvr>
                                      <p:to>
                                        <p:strVal val="visible"/>
                                      </p:to>
                                    </p:set>
                                    <p:animEffect transition="in" filter="fade">
                                      <p:cBhvr>
                                        <p:cTn id="31" dur="1000"/>
                                        <p:tgtEl>
                                          <p:spTgt spid="606213"/>
                                        </p:tgtEl>
                                      </p:cBhvr>
                                    </p:animEffect>
                                    <p:anim calcmode="lin" valueType="num">
                                      <p:cBhvr>
                                        <p:cTn id="32" dur="1000" fill="hold"/>
                                        <p:tgtEl>
                                          <p:spTgt spid="606213"/>
                                        </p:tgtEl>
                                        <p:attrNameLst>
                                          <p:attrName>ppt_x</p:attrName>
                                        </p:attrNameLst>
                                      </p:cBhvr>
                                      <p:tavLst>
                                        <p:tav tm="0">
                                          <p:val>
                                            <p:strVal val="#ppt_x"/>
                                          </p:val>
                                        </p:tav>
                                        <p:tav tm="100000">
                                          <p:val>
                                            <p:strVal val="#ppt_x"/>
                                          </p:val>
                                        </p:tav>
                                      </p:tavLst>
                                    </p:anim>
                                    <p:anim calcmode="lin" valueType="num">
                                      <p:cBhvr>
                                        <p:cTn id="33" dur="1000" fill="hold"/>
                                        <p:tgtEl>
                                          <p:spTgt spid="6062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06248"/>
                                        </p:tgtEl>
                                        <p:attrNameLst>
                                          <p:attrName>style.visibility</p:attrName>
                                        </p:attrNameLst>
                                      </p:cBhvr>
                                      <p:to>
                                        <p:strVal val="visible"/>
                                      </p:to>
                                    </p:set>
                                    <p:animEffect transition="in" filter="fade">
                                      <p:cBhvr>
                                        <p:cTn id="43" dur="1000"/>
                                        <p:tgtEl>
                                          <p:spTgt spid="606248"/>
                                        </p:tgtEl>
                                      </p:cBhvr>
                                    </p:animEffect>
                                    <p:anim calcmode="lin" valueType="num">
                                      <p:cBhvr>
                                        <p:cTn id="44" dur="1000" fill="hold"/>
                                        <p:tgtEl>
                                          <p:spTgt spid="606248"/>
                                        </p:tgtEl>
                                        <p:attrNameLst>
                                          <p:attrName>ppt_x</p:attrName>
                                        </p:attrNameLst>
                                      </p:cBhvr>
                                      <p:tavLst>
                                        <p:tav tm="0">
                                          <p:val>
                                            <p:strVal val="#ppt_x"/>
                                          </p:val>
                                        </p:tav>
                                        <p:tav tm="100000">
                                          <p:val>
                                            <p:strVal val="#ppt_x"/>
                                          </p:val>
                                        </p:tav>
                                      </p:tavLst>
                                    </p:anim>
                                    <p:anim calcmode="lin" valueType="num">
                                      <p:cBhvr>
                                        <p:cTn id="45" dur="1000" fill="hold"/>
                                        <p:tgtEl>
                                          <p:spTgt spid="60624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606240"/>
                                        </p:tgtEl>
                                        <p:attrNameLst>
                                          <p:attrName>style.visibility</p:attrName>
                                        </p:attrNameLst>
                                      </p:cBhvr>
                                      <p:to>
                                        <p:strVal val="visible"/>
                                      </p:to>
                                    </p:set>
                                    <p:animEffect transition="in" filter="checkerboard(across)">
                                      <p:cBhvr>
                                        <p:cTn id="50" dur="1000"/>
                                        <p:tgtEl>
                                          <p:spTgt spid="606240"/>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06244"/>
                                        </p:tgtEl>
                                        <p:attrNameLst>
                                          <p:attrName>style.visibility</p:attrName>
                                        </p:attrNameLst>
                                      </p:cBhvr>
                                      <p:to>
                                        <p:strVal val="visible"/>
                                      </p:to>
                                    </p:set>
                                    <p:animEffect transition="in" filter="checkerboard(across)">
                                      <p:cBhvr>
                                        <p:cTn id="53" dur="1000"/>
                                        <p:tgtEl>
                                          <p:spTgt spid="606244"/>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06241"/>
                                        </p:tgtEl>
                                        <p:attrNameLst>
                                          <p:attrName>style.visibility</p:attrName>
                                        </p:attrNameLst>
                                      </p:cBhvr>
                                      <p:to>
                                        <p:strVal val="visible"/>
                                      </p:to>
                                    </p:set>
                                    <p:animEffect transition="in" filter="checkerboard(across)">
                                      <p:cBhvr>
                                        <p:cTn id="56" dur="1000"/>
                                        <p:tgtEl>
                                          <p:spTgt spid="606241"/>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06235"/>
                                        </p:tgtEl>
                                        <p:attrNameLst>
                                          <p:attrName>style.visibility</p:attrName>
                                        </p:attrNameLst>
                                      </p:cBhvr>
                                      <p:to>
                                        <p:strVal val="visible"/>
                                      </p:to>
                                    </p:set>
                                    <p:animEffect transition="in" filter="fade">
                                      <p:cBhvr>
                                        <p:cTn id="61" dur="1000"/>
                                        <p:tgtEl>
                                          <p:spTgt spid="606235"/>
                                        </p:tgtEl>
                                      </p:cBhvr>
                                    </p:animEffect>
                                    <p:anim calcmode="lin" valueType="num">
                                      <p:cBhvr>
                                        <p:cTn id="62" dur="1000" fill="hold"/>
                                        <p:tgtEl>
                                          <p:spTgt spid="606235"/>
                                        </p:tgtEl>
                                        <p:attrNameLst>
                                          <p:attrName>ppt_x</p:attrName>
                                        </p:attrNameLst>
                                      </p:cBhvr>
                                      <p:tavLst>
                                        <p:tav tm="0">
                                          <p:val>
                                            <p:strVal val="#ppt_x"/>
                                          </p:val>
                                        </p:tav>
                                        <p:tav tm="100000">
                                          <p:val>
                                            <p:strVal val="#ppt_x"/>
                                          </p:val>
                                        </p:tav>
                                      </p:tavLst>
                                    </p:anim>
                                    <p:anim calcmode="lin" valueType="num">
                                      <p:cBhvr>
                                        <p:cTn id="63" dur="1000" fill="hold"/>
                                        <p:tgtEl>
                                          <p:spTgt spid="60623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06247"/>
                                        </p:tgtEl>
                                        <p:attrNameLst>
                                          <p:attrName>style.visibility</p:attrName>
                                        </p:attrNameLst>
                                      </p:cBhvr>
                                      <p:to>
                                        <p:strVal val="visible"/>
                                      </p:to>
                                    </p:set>
                                    <p:animEffect transition="in" filter="fade">
                                      <p:cBhvr>
                                        <p:cTn id="66" dur="1000"/>
                                        <p:tgtEl>
                                          <p:spTgt spid="606247"/>
                                        </p:tgtEl>
                                      </p:cBhvr>
                                    </p:animEffect>
                                    <p:anim calcmode="lin" valueType="num">
                                      <p:cBhvr>
                                        <p:cTn id="67" dur="1000" fill="hold"/>
                                        <p:tgtEl>
                                          <p:spTgt spid="606247"/>
                                        </p:tgtEl>
                                        <p:attrNameLst>
                                          <p:attrName>ppt_x</p:attrName>
                                        </p:attrNameLst>
                                      </p:cBhvr>
                                      <p:tavLst>
                                        <p:tav tm="0">
                                          <p:val>
                                            <p:strVal val="#ppt_x"/>
                                          </p:val>
                                        </p:tav>
                                        <p:tav tm="100000">
                                          <p:val>
                                            <p:strVal val="#ppt_x"/>
                                          </p:val>
                                        </p:tav>
                                      </p:tavLst>
                                    </p:anim>
                                    <p:anim calcmode="lin" valueType="num">
                                      <p:cBhvr>
                                        <p:cTn id="68" dur="1000" fill="hold"/>
                                        <p:tgtEl>
                                          <p:spTgt spid="60624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06231"/>
                                        </p:tgtEl>
                                        <p:attrNameLst>
                                          <p:attrName>style.visibility</p:attrName>
                                        </p:attrNameLst>
                                      </p:cBhvr>
                                      <p:to>
                                        <p:strVal val="visible"/>
                                      </p:to>
                                    </p:set>
                                    <p:animEffect transition="in" filter="fade">
                                      <p:cBhvr>
                                        <p:cTn id="71" dur="1000"/>
                                        <p:tgtEl>
                                          <p:spTgt spid="606231"/>
                                        </p:tgtEl>
                                      </p:cBhvr>
                                    </p:animEffect>
                                    <p:anim calcmode="lin" valueType="num">
                                      <p:cBhvr>
                                        <p:cTn id="72" dur="1000" fill="hold"/>
                                        <p:tgtEl>
                                          <p:spTgt spid="606231"/>
                                        </p:tgtEl>
                                        <p:attrNameLst>
                                          <p:attrName>ppt_x</p:attrName>
                                        </p:attrNameLst>
                                      </p:cBhvr>
                                      <p:tavLst>
                                        <p:tav tm="0">
                                          <p:val>
                                            <p:strVal val="#ppt_x"/>
                                          </p:val>
                                        </p:tav>
                                        <p:tav tm="100000">
                                          <p:val>
                                            <p:strVal val="#ppt_x"/>
                                          </p:val>
                                        </p:tav>
                                      </p:tavLst>
                                    </p:anim>
                                    <p:anim calcmode="lin" valueType="num">
                                      <p:cBhvr>
                                        <p:cTn id="73" dur="1000" fill="hold"/>
                                        <p:tgtEl>
                                          <p:spTgt spid="60623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000"/>
                                        <p:tgtEl>
                                          <p:spTgt spid="2"/>
                                        </p:tgtEl>
                                      </p:cBhvr>
                                    </p:animEffect>
                                    <p:anim calcmode="lin" valueType="num">
                                      <p:cBhvr>
                                        <p:cTn id="79" dur="1000" fill="hold"/>
                                        <p:tgtEl>
                                          <p:spTgt spid="2"/>
                                        </p:tgtEl>
                                        <p:attrNameLst>
                                          <p:attrName>ppt_x</p:attrName>
                                        </p:attrNameLst>
                                      </p:cBhvr>
                                      <p:tavLst>
                                        <p:tav tm="0">
                                          <p:val>
                                            <p:strVal val="#ppt_x"/>
                                          </p:val>
                                        </p:tav>
                                        <p:tav tm="100000">
                                          <p:val>
                                            <p:strVal val="#ppt_x"/>
                                          </p:val>
                                        </p:tav>
                                      </p:tavLst>
                                    </p:anim>
                                    <p:anim calcmode="lin" valueType="num">
                                      <p:cBhvr>
                                        <p:cTn id="80" dur="1000" fill="hold"/>
                                        <p:tgtEl>
                                          <p:spTgt spid="2"/>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ppt_x</p:attrName>
                                        </p:attrNameLst>
                                      </p:cBhvr>
                                      <p:tavLst>
                                        <p:tav tm="0">
                                          <p:val>
                                            <p:strVal val="#ppt_x"/>
                                          </p:val>
                                        </p:tav>
                                        <p:tav tm="100000">
                                          <p:val>
                                            <p:strVal val="#ppt_x"/>
                                          </p:val>
                                        </p:tav>
                                      </p:tavLst>
                                    </p:anim>
                                    <p:anim calcmode="lin" valueType="num">
                                      <p:cBhvr>
                                        <p:cTn id="8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06239"/>
                                        </p:tgtEl>
                                        <p:attrNameLst>
                                          <p:attrName>style.visibility</p:attrName>
                                        </p:attrNameLst>
                                      </p:cBhvr>
                                      <p:to>
                                        <p:strVal val="visible"/>
                                      </p:to>
                                    </p:set>
                                    <p:animEffect transition="in" filter="fade">
                                      <p:cBhvr>
                                        <p:cTn id="90" dur="1000"/>
                                        <p:tgtEl>
                                          <p:spTgt spid="606239"/>
                                        </p:tgtEl>
                                      </p:cBhvr>
                                    </p:animEffect>
                                    <p:anim calcmode="lin" valueType="num">
                                      <p:cBhvr>
                                        <p:cTn id="91" dur="1000" fill="hold"/>
                                        <p:tgtEl>
                                          <p:spTgt spid="606239"/>
                                        </p:tgtEl>
                                        <p:attrNameLst>
                                          <p:attrName>ppt_x</p:attrName>
                                        </p:attrNameLst>
                                      </p:cBhvr>
                                      <p:tavLst>
                                        <p:tav tm="0">
                                          <p:val>
                                            <p:strVal val="#ppt_x"/>
                                          </p:val>
                                        </p:tav>
                                        <p:tav tm="100000">
                                          <p:val>
                                            <p:strVal val="#ppt_x"/>
                                          </p:val>
                                        </p:tav>
                                      </p:tavLst>
                                    </p:anim>
                                    <p:anim calcmode="lin" valueType="num">
                                      <p:cBhvr>
                                        <p:cTn id="92" dur="1000" fill="hold"/>
                                        <p:tgtEl>
                                          <p:spTgt spid="60623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ssolve">
                                      <p:cBhvr>
                                        <p:cTn id="97" dur="10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06236"/>
                                        </p:tgtEl>
                                        <p:attrNameLst>
                                          <p:attrName>style.visibility</p:attrName>
                                        </p:attrNameLst>
                                      </p:cBhvr>
                                      <p:to>
                                        <p:strVal val="visible"/>
                                      </p:to>
                                    </p:set>
                                    <p:animEffect transition="in" filter="fade">
                                      <p:cBhvr>
                                        <p:cTn id="102" dur="1000"/>
                                        <p:tgtEl>
                                          <p:spTgt spid="606236"/>
                                        </p:tgtEl>
                                      </p:cBhvr>
                                    </p:animEffect>
                                    <p:anim calcmode="lin" valueType="num">
                                      <p:cBhvr>
                                        <p:cTn id="103" dur="1000" fill="hold"/>
                                        <p:tgtEl>
                                          <p:spTgt spid="606236"/>
                                        </p:tgtEl>
                                        <p:attrNameLst>
                                          <p:attrName>ppt_x</p:attrName>
                                        </p:attrNameLst>
                                      </p:cBhvr>
                                      <p:tavLst>
                                        <p:tav tm="0">
                                          <p:val>
                                            <p:strVal val="#ppt_x"/>
                                          </p:val>
                                        </p:tav>
                                        <p:tav tm="100000">
                                          <p:val>
                                            <p:strVal val="#ppt_x"/>
                                          </p:val>
                                        </p:tav>
                                      </p:tavLst>
                                    </p:anim>
                                    <p:anim calcmode="lin" valueType="num">
                                      <p:cBhvr>
                                        <p:cTn id="104" dur="1000" fill="hold"/>
                                        <p:tgtEl>
                                          <p:spTgt spid="60623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dissolve">
                                      <p:cBhvr>
                                        <p:cTn id="109" dur="10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06238"/>
                                        </p:tgtEl>
                                        <p:attrNameLst>
                                          <p:attrName>style.visibility</p:attrName>
                                        </p:attrNameLst>
                                      </p:cBhvr>
                                      <p:to>
                                        <p:strVal val="visible"/>
                                      </p:to>
                                    </p:set>
                                    <p:animEffect transition="in" filter="fade">
                                      <p:cBhvr>
                                        <p:cTn id="114" dur="1000"/>
                                        <p:tgtEl>
                                          <p:spTgt spid="606238"/>
                                        </p:tgtEl>
                                      </p:cBhvr>
                                    </p:animEffect>
                                    <p:anim calcmode="lin" valueType="num">
                                      <p:cBhvr>
                                        <p:cTn id="115" dur="1000" fill="hold"/>
                                        <p:tgtEl>
                                          <p:spTgt spid="606238"/>
                                        </p:tgtEl>
                                        <p:attrNameLst>
                                          <p:attrName>ppt_x</p:attrName>
                                        </p:attrNameLst>
                                      </p:cBhvr>
                                      <p:tavLst>
                                        <p:tav tm="0">
                                          <p:val>
                                            <p:strVal val="#ppt_x"/>
                                          </p:val>
                                        </p:tav>
                                        <p:tav tm="100000">
                                          <p:val>
                                            <p:strVal val="#ppt_x"/>
                                          </p:val>
                                        </p:tav>
                                      </p:tavLst>
                                    </p:anim>
                                    <p:anim calcmode="lin" valueType="num">
                                      <p:cBhvr>
                                        <p:cTn id="116" dur="1000" fill="hold"/>
                                        <p:tgtEl>
                                          <p:spTgt spid="606238"/>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606214"/>
                                        </p:tgtEl>
                                        <p:attrNameLst>
                                          <p:attrName>style.visibility</p:attrName>
                                        </p:attrNameLst>
                                      </p:cBhvr>
                                      <p:to>
                                        <p:strVal val="visible"/>
                                      </p:to>
                                    </p:set>
                                    <p:animEffect transition="in" filter="dissolve">
                                      <p:cBhvr>
                                        <p:cTn id="121" dur="1000"/>
                                        <p:tgtEl>
                                          <p:spTgt spid="606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3" grpId="0" animBg="1"/>
      <p:bldP spid="606214" grpId="0" animBg="1"/>
      <p:bldP spid="606231" grpId="0"/>
      <p:bldP spid="606233" grpId="0"/>
      <p:bldP spid="606234" grpId="0"/>
      <p:bldP spid="606235" grpId="0"/>
      <p:bldP spid="606236" grpId="0"/>
      <p:bldP spid="606238" grpId="0"/>
      <p:bldP spid="606239" grpId="0"/>
      <p:bldP spid="606240" grpId="0"/>
      <p:bldP spid="606241" grpId="0"/>
      <p:bldP spid="606244" grpId="0"/>
      <p:bldP spid="606245" grpId="0"/>
      <p:bldP spid="606246" grpId="0"/>
      <p:bldP spid="606247" grpId="0"/>
      <p:bldP spid="6062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5" descr="feet-to-meters cartoon no. 1"/>
          <p:cNvPicPr>
            <a:picLocks noChangeAspect="1" noChangeArrowheads="1"/>
          </p:cNvPicPr>
          <p:nvPr/>
        </p:nvPicPr>
        <p:blipFill>
          <a:blip r:embed="rId3" cstate="print">
            <a:lum contrast="-18000"/>
          </a:blip>
          <a:srcRect/>
          <a:stretch>
            <a:fillRect/>
          </a:stretch>
        </p:blipFill>
        <p:spPr bwMode="auto">
          <a:xfrm>
            <a:off x="923925" y="47625"/>
            <a:ext cx="7451725" cy="6715125"/>
          </a:xfrm>
          <a:prstGeom prst="rect">
            <a:avLst/>
          </a:prstGeom>
          <a:noFill/>
          <a:ln w="9525">
            <a:solidFill>
              <a:srgbClr val="333333"/>
            </a:solidFill>
            <a:miter lim="800000"/>
            <a:headEnd/>
            <a:tailEnd/>
          </a:ln>
        </p:spPr>
      </p:pic>
      <p:sp>
        <p:nvSpPr>
          <p:cNvPr id="265219" name="Rectangle 4"/>
          <p:cNvSpPr>
            <a:spLocks noGrp="1" noChangeArrowheads="1"/>
          </p:cNvSpPr>
          <p:nvPr>
            <p:ph type="title"/>
          </p:nvPr>
        </p:nvSpPr>
        <p:spPr>
          <a:xfrm>
            <a:off x="1400175" y="-39688"/>
            <a:ext cx="8229600" cy="1143001"/>
          </a:xfrm>
        </p:spPr>
        <p:txBody>
          <a:bodyPr/>
          <a:lstStyle/>
          <a:p>
            <a:pPr eaLnBrk="1" hangingPunct="1"/>
            <a:r>
              <a:rPr lang="en-US">
                <a:latin typeface="Viner Hand ITC" pitchFamily="66" charset="0"/>
              </a:rPr>
              <a:t>The Metric System</a:t>
            </a:r>
          </a:p>
        </p:txBody>
      </p:sp>
      <p:sp>
        <p:nvSpPr>
          <p:cNvPr id="265220" name="Rectangle 6"/>
          <p:cNvSpPr>
            <a:spLocks noChangeArrowheads="1"/>
          </p:cNvSpPr>
          <p:nvPr/>
        </p:nvSpPr>
        <p:spPr bwMode="auto">
          <a:xfrm rot="-5400000">
            <a:off x="7716838" y="5430838"/>
            <a:ext cx="2487612" cy="366712"/>
          </a:xfrm>
          <a:prstGeom prst="rect">
            <a:avLst/>
          </a:prstGeom>
          <a:noFill/>
          <a:ln w="9525">
            <a:noFill/>
            <a:miter lim="800000"/>
            <a:headEnd/>
            <a:tailEnd/>
          </a:ln>
        </p:spPr>
        <p:txBody>
          <a:bodyPr wrap="none">
            <a:spAutoFit/>
          </a:bodyPr>
          <a:lstStyle/>
          <a:p>
            <a:r>
              <a:rPr lang="en-US" sz="1000"/>
              <a:t>from Industry Week, 1981 November 30</a:t>
            </a:r>
            <a:r>
              <a:rPr lang="en-US" sz="1800"/>
              <a:t> </a:t>
            </a:r>
          </a:p>
        </p:txBody>
      </p:sp>
    </p:spTree>
    <p:extLst>
      <p:ext uri="{BB962C8B-B14F-4D97-AF65-F5344CB8AC3E}">
        <p14:creationId xmlns:p14="http://schemas.microsoft.com/office/powerpoint/2010/main" val="157229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atin typeface="Arial" charset="0"/>
              </a:rPr>
              <a:t>Pure Science</a:t>
            </a:r>
          </a:p>
        </p:txBody>
      </p:sp>
      <p:sp>
        <p:nvSpPr>
          <p:cNvPr id="407555" name="Rectangle 3"/>
          <p:cNvSpPr>
            <a:spLocks noGrp="1" noChangeArrowheads="1"/>
          </p:cNvSpPr>
          <p:nvPr>
            <p:ph type="body" idx="1"/>
          </p:nvPr>
        </p:nvSpPr>
        <p:spPr>
          <a:xfrm>
            <a:off x="762000" y="2362200"/>
            <a:ext cx="7772400" cy="1295400"/>
          </a:xfrm>
        </p:spPr>
        <p:txBody>
          <a:bodyPr/>
          <a:lstStyle/>
          <a:p>
            <a:pPr eaLnBrk="1" hangingPunct="1">
              <a:buFontTx/>
              <a:buNone/>
            </a:pPr>
            <a:r>
              <a:rPr lang="en-US">
                <a:latin typeface="Arial" charset="0"/>
              </a:rPr>
              <a:t>The search for facts about the natural world.</a:t>
            </a:r>
            <a:endParaRPr lang="en-US" sz="2000">
              <a:latin typeface="Arial" charset="0"/>
            </a:endParaRPr>
          </a:p>
          <a:p>
            <a:pPr eaLnBrk="1" hangingPunct="1">
              <a:buFontTx/>
              <a:buNone/>
            </a:pPr>
            <a:endParaRPr lang="en-US">
              <a:latin typeface="Arial" charset="0"/>
            </a:endParaRPr>
          </a:p>
        </p:txBody>
      </p:sp>
      <p:pic>
        <p:nvPicPr>
          <p:cNvPr id="407556" name="Picture 4" descr="Earth"/>
          <p:cNvPicPr>
            <a:picLocks noChangeAspect="1" noChangeArrowheads="1"/>
          </p:cNvPicPr>
          <p:nvPr/>
        </p:nvPicPr>
        <p:blipFill>
          <a:blip r:embed="rId4" cstate="print"/>
          <a:srcRect/>
          <a:stretch>
            <a:fillRect/>
          </a:stretch>
        </p:blipFill>
        <p:spPr bwMode="auto">
          <a:xfrm>
            <a:off x="6858000" y="228600"/>
            <a:ext cx="1828800" cy="1820863"/>
          </a:xfrm>
          <a:prstGeom prst="rect">
            <a:avLst/>
          </a:prstGeom>
          <a:noFill/>
          <a:ln w="9525">
            <a:noFill/>
            <a:miter lim="800000"/>
            <a:headEnd/>
            <a:tailEnd/>
          </a:ln>
        </p:spPr>
      </p:pic>
      <p:pic>
        <p:nvPicPr>
          <p:cNvPr id="96261" name="Picture 5" descr="lab technician"/>
          <p:cNvPicPr>
            <a:picLocks noChangeAspect="1" noChangeArrowheads="1"/>
          </p:cNvPicPr>
          <p:nvPr/>
        </p:nvPicPr>
        <p:blipFill>
          <a:blip r:embed="rId5" cstate="print"/>
          <a:srcRect/>
          <a:stretch>
            <a:fillRect/>
          </a:stretch>
        </p:blipFill>
        <p:spPr bwMode="auto">
          <a:xfrm>
            <a:off x="914400" y="293688"/>
            <a:ext cx="1220788" cy="1687512"/>
          </a:xfrm>
          <a:prstGeom prst="rect">
            <a:avLst/>
          </a:prstGeom>
          <a:noFill/>
          <a:ln w="9525">
            <a:solidFill>
              <a:schemeClr val="tx1"/>
            </a:solidFill>
            <a:miter lim="800000"/>
            <a:headEnd/>
            <a:tailEnd/>
          </a:ln>
        </p:spPr>
      </p:pic>
      <p:sp>
        <p:nvSpPr>
          <p:cNvPr id="407559" name="Line 7"/>
          <p:cNvSpPr>
            <a:spLocks noChangeShapeType="1"/>
          </p:cNvSpPr>
          <p:nvPr/>
        </p:nvSpPr>
        <p:spPr bwMode="auto">
          <a:xfrm flipH="1">
            <a:off x="1981200" y="381000"/>
            <a:ext cx="762000" cy="228600"/>
          </a:xfrm>
          <a:prstGeom prst="line">
            <a:avLst/>
          </a:prstGeom>
          <a:noFill/>
          <a:ln w="9525">
            <a:solidFill>
              <a:schemeClr val="tx1"/>
            </a:solidFill>
            <a:miter lim="800000"/>
            <a:headEnd/>
            <a:tailEnd type="triangle" w="med" len="med"/>
          </a:ln>
        </p:spPr>
        <p:txBody>
          <a:bodyPr wrap="none"/>
          <a:lstStyle/>
          <a:p>
            <a:endParaRPr lang="en-US"/>
          </a:p>
        </p:txBody>
      </p:sp>
      <p:pic>
        <p:nvPicPr>
          <p:cNvPr id="407560" name="Picture 8" descr="goggles"/>
          <p:cNvPicPr>
            <a:picLocks noChangeAspect="1" noChangeArrowheads="1"/>
          </p:cNvPicPr>
          <p:nvPr/>
        </p:nvPicPr>
        <p:blipFill>
          <a:blip r:embed="rId6" cstate="print"/>
          <a:srcRect/>
          <a:stretch>
            <a:fillRect/>
          </a:stretch>
        </p:blipFill>
        <p:spPr bwMode="auto">
          <a:xfrm>
            <a:off x="2514600" y="304800"/>
            <a:ext cx="609600" cy="446088"/>
          </a:xfrm>
          <a:prstGeom prst="rect">
            <a:avLst/>
          </a:prstGeom>
          <a:noFill/>
          <a:ln w="9525">
            <a:noFill/>
            <a:miter lim="800000"/>
            <a:headEnd/>
            <a:tailEnd/>
          </a:ln>
        </p:spPr>
      </p:pic>
      <p:sp>
        <p:nvSpPr>
          <p:cNvPr id="407561" name="Text Box 9"/>
          <p:cNvSpPr txBox="1">
            <a:spLocks noChangeArrowheads="1"/>
          </p:cNvSpPr>
          <p:nvPr/>
        </p:nvSpPr>
        <p:spPr bwMode="auto">
          <a:xfrm>
            <a:off x="3048000" y="304800"/>
            <a:ext cx="354013" cy="457200"/>
          </a:xfrm>
          <a:prstGeom prst="rect">
            <a:avLst/>
          </a:prstGeom>
          <a:noFill/>
          <a:ln w="9525">
            <a:noFill/>
            <a:miter lim="800000"/>
            <a:headEnd/>
            <a:tailEnd/>
          </a:ln>
        </p:spPr>
        <p:txBody>
          <a:bodyPr wrap="none">
            <a:spAutoFit/>
          </a:bodyPr>
          <a:lstStyle/>
          <a:p>
            <a:r>
              <a:rPr lang="en-US"/>
              <a:t>?</a:t>
            </a:r>
          </a:p>
        </p:txBody>
      </p:sp>
      <p:sp>
        <p:nvSpPr>
          <p:cNvPr id="407562" name="Rectangle 10"/>
          <p:cNvSpPr>
            <a:spLocks noChangeArrowheads="1"/>
          </p:cNvSpPr>
          <p:nvPr/>
        </p:nvSpPr>
        <p:spPr bwMode="auto">
          <a:xfrm>
            <a:off x="762000" y="3597275"/>
            <a:ext cx="7772400" cy="822325"/>
          </a:xfrm>
          <a:prstGeom prst="rect">
            <a:avLst/>
          </a:prstGeom>
          <a:noFill/>
          <a:ln w="9525">
            <a:noFill/>
            <a:miter lim="800000"/>
            <a:headEnd/>
            <a:tailEnd/>
          </a:ln>
        </p:spPr>
        <p:txBody>
          <a:bodyPr>
            <a:spAutoFit/>
          </a:bodyPr>
          <a:lstStyle/>
          <a:p>
            <a:pPr lvl="1">
              <a:buFontTx/>
              <a:buChar char="-"/>
            </a:pPr>
            <a:r>
              <a:rPr lang="en-US"/>
              <a:t> In science, we often try to establish a </a:t>
            </a:r>
            <a:r>
              <a:rPr lang="en-US" i="1">
                <a:solidFill>
                  <a:srgbClr val="339966"/>
                </a:solidFill>
              </a:rPr>
              <a:t>cause-effect</a:t>
            </a:r>
            <a:r>
              <a:rPr lang="en-US"/>
              <a:t> </a:t>
            </a:r>
          </a:p>
          <a:p>
            <a:pPr lvl="1"/>
            <a:r>
              <a:rPr lang="en-US"/>
              <a:t>  relationship.</a:t>
            </a:r>
          </a:p>
        </p:txBody>
      </p:sp>
      <p:sp>
        <p:nvSpPr>
          <p:cNvPr id="407563" name="Rectangle 11"/>
          <p:cNvSpPr>
            <a:spLocks noChangeArrowheads="1"/>
          </p:cNvSpPr>
          <p:nvPr/>
        </p:nvSpPr>
        <p:spPr bwMode="auto">
          <a:xfrm>
            <a:off x="757238" y="4664075"/>
            <a:ext cx="6775450" cy="822325"/>
          </a:xfrm>
          <a:prstGeom prst="rect">
            <a:avLst/>
          </a:prstGeom>
          <a:noFill/>
          <a:ln w="9525">
            <a:noFill/>
            <a:miter lim="800000"/>
            <a:headEnd/>
            <a:tailEnd/>
          </a:ln>
        </p:spPr>
        <p:txBody>
          <a:bodyPr wrap="none">
            <a:spAutoFit/>
          </a:bodyPr>
          <a:lstStyle/>
          <a:p>
            <a:pPr lvl="1">
              <a:buFontTx/>
              <a:buChar char="-"/>
            </a:pPr>
            <a:r>
              <a:rPr lang="en-US"/>
              <a:t> Driven by </a:t>
            </a:r>
            <a:r>
              <a:rPr lang="en-US" u="sng"/>
              <a:t>curiosity</a:t>
            </a:r>
            <a:r>
              <a:rPr lang="en-US"/>
              <a:t>:  the need to know, explore, </a:t>
            </a:r>
          </a:p>
          <a:p>
            <a:pPr lvl="1"/>
            <a:r>
              <a:rPr lang="en-US"/>
              <a:t>  conquer something new.</a:t>
            </a:r>
          </a:p>
        </p:txBody>
      </p:sp>
      <p:sp>
        <p:nvSpPr>
          <p:cNvPr id="96267" name="AutoShape 13">
            <a:hlinkClick r:id="rId7"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255700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07556"/>
                                        </p:tgtEl>
                                        <p:attrNameLst>
                                          <p:attrName>style.visibility</p:attrName>
                                        </p:attrNameLst>
                                      </p:cBhvr>
                                      <p:to>
                                        <p:strVal val="visible"/>
                                      </p:to>
                                    </p:set>
                                    <p:anim calcmode="lin" valueType="num">
                                      <p:cBhvr>
                                        <p:cTn id="7" dur="5000" fill="hold"/>
                                        <p:tgtEl>
                                          <p:spTgt spid="407556"/>
                                        </p:tgtEl>
                                        <p:attrNameLst>
                                          <p:attrName>ppt_w</p:attrName>
                                        </p:attrNameLst>
                                      </p:cBhvr>
                                      <p:tavLst>
                                        <p:tav tm="0" fmla="#ppt_w*sin(2.5*pi*$)">
                                          <p:val>
                                            <p:fltVal val="0"/>
                                          </p:val>
                                        </p:tav>
                                        <p:tav tm="100000">
                                          <p:val>
                                            <p:fltVal val="1"/>
                                          </p:val>
                                        </p:tav>
                                      </p:tavLst>
                                    </p:anim>
                                    <p:anim calcmode="lin" valueType="num">
                                      <p:cBhvr>
                                        <p:cTn id="8" dur="5000" fill="hold"/>
                                        <p:tgtEl>
                                          <p:spTgt spid="407556"/>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22" presetClass="entr" presetSubtype="1" fill="hold" grpId="0" nodeType="afterEffect">
                                  <p:stCondLst>
                                    <p:cond delay="2000"/>
                                  </p:stCondLst>
                                  <p:iterate type="lt">
                                    <p:tmPct val="100000"/>
                                  </p:iterate>
                                  <p:childTnLst>
                                    <p:set>
                                      <p:cBhvr>
                                        <p:cTn id="11" dur="1" fill="hold">
                                          <p:stCondLst>
                                            <p:cond delay="0"/>
                                          </p:stCondLst>
                                        </p:cTn>
                                        <p:tgtEl>
                                          <p:spTgt spid="407555">
                                            <p:txEl>
                                              <p:pRg st="0" end="0"/>
                                            </p:txEl>
                                          </p:spTgt>
                                        </p:tgtEl>
                                        <p:attrNameLst>
                                          <p:attrName>style.visibility</p:attrName>
                                        </p:attrNameLst>
                                      </p:cBhvr>
                                      <p:to>
                                        <p:strVal val="visible"/>
                                      </p:to>
                                    </p:set>
                                    <p:animEffect transition="in" filter="wipe(up)">
                                      <p:cBhvr>
                                        <p:cTn id="12" dur="75"/>
                                        <p:tgtEl>
                                          <p:spTgt spid="40755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0756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40755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407561"/>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1" nodeType="afterEffect">
                                  <p:stCondLst>
                                    <p:cond delay="2000"/>
                                  </p:stCondLst>
                                  <p:iterate type="lt">
                                    <p:tmAbs val="0"/>
                                  </p:iterate>
                                  <p:childTnLst>
                                    <p:set>
                                      <p:cBhvr>
                                        <p:cTn id="25"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07562"/>
                                        </p:tgtEl>
                                        <p:attrNameLst>
                                          <p:attrName>style.visibility</p:attrName>
                                        </p:attrNameLst>
                                      </p:cBhvr>
                                      <p:to>
                                        <p:strVal val="visible"/>
                                      </p:to>
                                    </p:set>
                                    <p:anim calcmode="lin" valueType="num">
                                      <p:cBhvr>
                                        <p:cTn id="30" dur="1000" fill="hold"/>
                                        <p:tgtEl>
                                          <p:spTgt spid="407562"/>
                                        </p:tgtEl>
                                        <p:attrNameLst>
                                          <p:attrName>ppt_w</p:attrName>
                                        </p:attrNameLst>
                                      </p:cBhvr>
                                      <p:tavLst>
                                        <p:tav tm="0">
                                          <p:val>
                                            <p:strVal val="#ppt_w*0.70"/>
                                          </p:val>
                                        </p:tav>
                                        <p:tav tm="100000">
                                          <p:val>
                                            <p:strVal val="#ppt_w"/>
                                          </p:val>
                                        </p:tav>
                                      </p:tavLst>
                                    </p:anim>
                                    <p:anim calcmode="lin" valueType="num">
                                      <p:cBhvr>
                                        <p:cTn id="31" dur="1000" fill="hold"/>
                                        <p:tgtEl>
                                          <p:spTgt spid="407562"/>
                                        </p:tgtEl>
                                        <p:attrNameLst>
                                          <p:attrName>ppt_h</p:attrName>
                                        </p:attrNameLst>
                                      </p:cBhvr>
                                      <p:tavLst>
                                        <p:tav tm="0">
                                          <p:val>
                                            <p:strVal val="#ppt_h"/>
                                          </p:val>
                                        </p:tav>
                                        <p:tav tm="100000">
                                          <p:val>
                                            <p:strVal val="#ppt_h"/>
                                          </p:val>
                                        </p:tav>
                                      </p:tavLst>
                                    </p:anim>
                                    <p:animEffect transition="in" filter="fade">
                                      <p:cBhvr>
                                        <p:cTn id="32" dur="1000"/>
                                        <p:tgtEl>
                                          <p:spTgt spid="40756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407563"/>
                                        </p:tgtEl>
                                        <p:attrNameLst>
                                          <p:attrName>style.visibility</p:attrName>
                                        </p:attrNameLst>
                                      </p:cBhvr>
                                      <p:to>
                                        <p:strVal val="visible"/>
                                      </p:to>
                                    </p:set>
                                    <p:anim calcmode="lin" valueType="num">
                                      <p:cBhvr>
                                        <p:cTn id="37" dur="2000" fill="hold"/>
                                        <p:tgtEl>
                                          <p:spTgt spid="407563"/>
                                        </p:tgtEl>
                                        <p:attrNameLst>
                                          <p:attrName>ppt_w</p:attrName>
                                        </p:attrNameLst>
                                      </p:cBhvr>
                                      <p:tavLst>
                                        <p:tav tm="0">
                                          <p:val>
                                            <p:fltVal val="0"/>
                                          </p:val>
                                        </p:tav>
                                        <p:tav tm="100000">
                                          <p:val>
                                            <p:strVal val="#ppt_w"/>
                                          </p:val>
                                        </p:tav>
                                      </p:tavLst>
                                    </p:anim>
                                    <p:anim calcmode="lin" valueType="num">
                                      <p:cBhvr>
                                        <p:cTn id="38" dur="2000" fill="hold"/>
                                        <p:tgtEl>
                                          <p:spTgt spid="407563"/>
                                        </p:tgtEl>
                                        <p:attrNameLst>
                                          <p:attrName>ppt_h</p:attrName>
                                        </p:attrNameLst>
                                      </p:cBhvr>
                                      <p:tavLst>
                                        <p:tav tm="0">
                                          <p:val>
                                            <p:fltVal val="0"/>
                                          </p:val>
                                        </p:tav>
                                        <p:tav tm="100000">
                                          <p:val>
                                            <p:strVal val="#ppt_h"/>
                                          </p:val>
                                        </p:tav>
                                      </p:tavLst>
                                    </p:anim>
                                    <p:animEffect transition="in" filter="fade">
                                      <p:cBhvr>
                                        <p:cTn id="39" dur="2000"/>
                                        <p:tgtEl>
                                          <p:spTgt spid="407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P spid="407555" grpId="1" build="p"/>
      <p:bldP spid="407559" grpId="0" animBg="1"/>
      <p:bldP spid="407561" grpId="0" autoUpdateAnimBg="0"/>
      <p:bldP spid="407562" grpId="0"/>
      <p:bldP spid="4075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8" descr="Medium wood"/>
          <p:cNvSpPr>
            <a:spLocks noChangeArrowheads="1"/>
          </p:cNvSpPr>
          <p:nvPr/>
        </p:nvSpPr>
        <p:spPr bwMode="auto">
          <a:xfrm rot="-5400000">
            <a:off x="4138613" y="6381750"/>
            <a:ext cx="596900" cy="47625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266243" name="Rectangle 2"/>
          <p:cNvSpPr>
            <a:spLocks noChangeArrowheads="1"/>
          </p:cNvSpPr>
          <p:nvPr/>
        </p:nvSpPr>
        <p:spPr bwMode="auto">
          <a:xfrm>
            <a:off x="1966913" y="550863"/>
            <a:ext cx="5110162" cy="5837237"/>
          </a:xfrm>
          <a:prstGeom prst="rect">
            <a:avLst/>
          </a:prstGeom>
          <a:gradFill rotWithShape="1">
            <a:gsLst>
              <a:gs pos="0">
                <a:srgbClr val="FFFBFB"/>
              </a:gs>
              <a:gs pos="100000">
                <a:schemeClr val="bg1"/>
              </a:gs>
            </a:gsLst>
            <a:path path="shape">
              <a:fillToRect l="50000" t="50000" r="50000" b="50000"/>
            </a:path>
          </a:gradFill>
          <a:ln w="57150" cmpd="thinThick">
            <a:solidFill>
              <a:srgbClr val="808080"/>
            </a:solidFill>
            <a:miter lim="800000"/>
            <a:headEnd/>
            <a:tailEnd/>
          </a:ln>
        </p:spPr>
        <p:txBody>
          <a:bodyPr wrap="none" anchor="ctr"/>
          <a:lstStyle/>
          <a:p>
            <a:endParaRPr lang="en-US"/>
          </a:p>
        </p:txBody>
      </p:sp>
      <p:sp>
        <p:nvSpPr>
          <p:cNvPr id="266244" name="Text Box 3"/>
          <p:cNvSpPr txBox="1">
            <a:spLocks noChangeArrowheads="1"/>
          </p:cNvSpPr>
          <p:nvPr/>
        </p:nvSpPr>
        <p:spPr bwMode="auto">
          <a:xfrm>
            <a:off x="2103438" y="482600"/>
            <a:ext cx="4835525" cy="1189038"/>
          </a:xfrm>
          <a:prstGeom prst="rect">
            <a:avLst/>
          </a:prstGeom>
          <a:noFill/>
          <a:ln w="9525">
            <a:noFill/>
            <a:miter lim="800000"/>
            <a:headEnd/>
            <a:tailEnd/>
          </a:ln>
        </p:spPr>
        <p:txBody>
          <a:bodyPr>
            <a:spAutoFit/>
          </a:bodyPr>
          <a:lstStyle/>
          <a:p>
            <a:r>
              <a:rPr lang="en-US" sz="7200">
                <a:solidFill>
                  <a:srgbClr val="CC0000"/>
                </a:solidFill>
                <a:latin typeface="Times New Roman" pitchFamily="18" charset="0"/>
              </a:rPr>
              <a:t>No Cussing!</a:t>
            </a:r>
          </a:p>
        </p:txBody>
      </p:sp>
      <p:sp>
        <p:nvSpPr>
          <p:cNvPr id="266245" name="Text Box 4"/>
          <p:cNvSpPr txBox="1">
            <a:spLocks noChangeArrowheads="1"/>
          </p:cNvSpPr>
          <p:nvPr/>
        </p:nvSpPr>
        <p:spPr bwMode="auto">
          <a:xfrm>
            <a:off x="2422525" y="1549400"/>
            <a:ext cx="4246563" cy="946150"/>
          </a:xfrm>
          <a:prstGeom prst="rect">
            <a:avLst/>
          </a:prstGeom>
          <a:noFill/>
          <a:ln w="9525">
            <a:noFill/>
            <a:miter lim="800000"/>
            <a:headEnd/>
            <a:tailEnd/>
          </a:ln>
        </p:spPr>
        <p:txBody>
          <a:bodyPr wrap="none">
            <a:spAutoFit/>
          </a:bodyPr>
          <a:lstStyle/>
          <a:p>
            <a:pPr algn="ctr"/>
            <a:r>
              <a:rPr lang="en-US" sz="2800">
                <a:solidFill>
                  <a:schemeClr val="hlink"/>
                </a:solidFill>
              </a:rPr>
              <a:t>The following 4-Letter</a:t>
            </a:r>
          </a:p>
          <a:p>
            <a:pPr algn="ctr"/>
            <a:r>
              <a:rPr lang="en-US" sz="2800">
                <a:solidFill>
                  <a:schemeClr val="hlink"/>
                </a:solidFill>
              </a:rPr>
              <a:t>words are forbidden here:</a:t>
            </a:r>
          </a:p>
        </p:txBody>
      </p:sp>
      <p:sp>
        <p:nvSpPr>
          <p:cNvPr id="266246" name="Text Box 5"/>
          <p:cNvSpPr txBox="1">
            <a:spLocks noChangeArrowheads="1"/>
          </p:cNvSpPr>
          <p:nvPr/>
        </p:nvSpPr>
        <p:spPr bwMode="auto">
          <a:xfrm>
            <a:off x="2881313" y="2371725"/>
            <a:ext cx="3348037" cy="2287588"/>
          </a:xfrm>
          <a:prstGeom prst="rect">
            <a:avLst/>
          </a:prstGeom>
          <a:noFill/>
          <a:ln w="9525">
            <a:noFill/>
            <a:miter lim="800000"/>
            <a:headEnd/>
            <a:tailEnd/>
          </a:ln>
        </p:spPr>
        <p:txBody>
          <a:bodyPr wrap="none">
            <a:spAutoFit/>
          </a:bodyPr>
          <a:lstStyle/>
          <a:p>
            <a:r>
              <a:rPr lang="en-US" sz="4800">
                <a:latin typeface="Times New Roman" pitchFamily="18" charset="0"/>
              </a:rPr>
              <a:t>Inch	 Mile</a:t>
            </a:r>
          </a:p>
          <a:p>
            <a:r>
              <a:rPr lang="en-US" sz="4800">
                <a:latin typeface="Times New Roman" pitchFamily="18" charset="0"/>
              </a:rPr>
              <a:t>Foot	 Pint</a:t>
            </a:r>
          </a:p>
          <a:p>
            <a:r>
              <a:rPr lang="en-US" sz="4800">
                <a:latin typeface="Times New Roman" pitchFamily="18" charset="0"/>
              </a:rPr>
              <a:t>Yard	 Acre</a:t>
            </a:r>
          </a:p>
        </p:txBody>
      </p:sp>
      <p:sp>
        <p:nvSpPr>
          <p:cNvPr id="266247" name="Text Box 6"/>
          <p:cNvSpPr txBox="1">
            <a:spLocks noChangeArrowheads="1"/>
          </p:cNvSpPr>
          <p:nvPr/>
        </p:nvSpPr>
        <p:spPr bwMode="auto">
          <a:xfrm>
            <a:off x="2452688" y="4618038"/>
            <a:ext cx="4141787" cy="366712"/>
          </a:xfrm>
          <a:prstGeom prst="rect">
            <a:avLst/>
          </a:prstGeom>
          <a:noFill/>
          <a:ln w="9525">
            <a:noFill/>
            <a:miter lim="800000"/>
            <a:headEnd/>
            <a:tailEnd/>
          </a:ln>
        </p:spPr>
        <p:txBody>
          <a:bodyPr wrap="none">
            <a:spAutoFit/>
          </a:bodyPr>
          <a:lstStyle/>
          <a:p>
            <a:r>
              <a:rPr lang="en-US" sz="1800"/>
              <a:t>And we never swear the </a:t>
            </a:r>
            <a:r>
              <a:rPr lang="en-US" sz="1800" b="1"/>
              <a:t>BIG F </a:t>
            </a:r>
            <a:r>
              <a:rPr lang="en-US" sz="1800"/>
              <a:t>(use</a:t>
            </a:r>
            <a:r>
              <a:rPr lang="en-US" sz="1800" baseline="30000"/>
              <a:t>o</a:t>
            </a:r>
            <a:r>
              <a:rPr lang="en-US" sz="1800"/>
              <a:t>C)</a:t>
            </a:r>
          </a:p>
        </p:txBody>
      </p:sp>
      <p:sp>
        <p:nvSpPr>
          <p:cNvPr id="266248" name="Text Box 7"/>
          <p:cNvSpPr txBox="1">
            <a:spLocks noChangeArrowheads="1"/>
          </p:cNvSpPr>
          <p:nvPr/>
        </p:nvSpPr>
        <p:spPr bwMode="auto">
          <a:xfrm>
            <a:off x="2746375" y="5000625"/>
            <a:ext cx="3562350" cy="1128713"/>
          </a:xfrm>
          <a:prstGeom prst="rect">
            <a:avLst/>
          </a:prstGeom>
          <a:noFill/>
          <a:ln w="9525">
            <a:noFill/>
            <a:miter lim="800000"/>
            <a:headEnd/>
            <a:tailEnd/>
          </a:ln>
        </p:spPr>
        <p:txBody>
          <a:bodyPr wrap="none">
            <a:spAutoFit/>
          </a:bodyPr>
          <a:lstStyle/>
          <a:p>
            <a:pPr algn="ctr"/>
            <a:r>
              <a:rPr lang="en-US" sz="2800">
                <a:solidFill>
                  <a:srgbClr val="CC0000"/>
                </a:solidFill>
                <a:latin typeface="Old English Text MT" pitchFamily="66" charset="0"/>
              </a:rPr>
              <a:t>Please keep it clean and</a:t>
            </a:r>
          </a:p>
          <a:p>
            <a:pPr algn="ctr"/>
            <a:r>
              <a:rPr lang="en-US" sz="4000">
                <a:solidFill>
                  <a:srgbClr val="CC0000"/>
                </a:solidFill>
                <a:latin typeface="Old English Text MT" pitchFamily="66" charset="0"/>
              </a:rPr>
              <a:t>Metric</a:t>
            </a:r>
          </a:p>
        </p:txBody>
      </p:sp>
    </p:spTree>
    <p:extLst>
      <p:ext uri="{BB962C8B-B14F-4D97-AF65-F5344CB8AC3E}">
        <p14:creationId xmlns:p14="http://schemas.microsoft.com/office/powerpoint/2010/main" val="1305552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r>
              <a:rPr lang="en-US">
                <a:latin typeface="Arial" charset="0"/>
              </a:rPr>
              <a:t>SI System</a:t>
            </a:r>
          </a:p>
        </p:txBody>
      </p:sp>
      <p:sp>
        <p:nvSpPr>
          <p:cNvPr id="267267" name="Rectangle 3"/>
          <p:cNvSpPr>
            <a:spLocks noGrp="1" noChangeArrowheads="1"/>
          </p:cNvSpPr>
          <p:nvPr>
            <p:ph type="body" idx="1"/>
          </p:nvPr>
        </p:nvSpPr>
        <p:spPr/>
        <p:txBody>
          <a:bodyPr/>
          <a:lstStyle/>
          <a:p>
            <a:pPr eaLnBrk="1" hangingPunct="1"/>
            <a:r>
              <a:rPr lang="en-US" sz="2800">
                <a:latin typeface="Arial" charset="0"/>
              </a:rPr>
              <a:t>The International System of Units</a:t>
            </a:r>
          </a:p>
          <a:p>
            <a:pPr eaLnBrk="1" hangingPunct="1"/>
            <a:r>
              <a:rPr lang="en-US" sz="2800">
                <a:latin typeface="Arial" charset="0"/>
              </a:rPr>
              <a:t>Derived Units Commonly Used in Chemistry</a:t>
            </a:r>
          </a:p>
          <a:p>
            <a:pPr eaLnBrk="1" hangingPunct="1"/>
            <a:r>
              <a:rPr lang="en-US" sz="2800">
                <a:latin typeface="Arial" charset="0"/>
              </a:rPr>
              <a:t>Area and Volume:  Derived Units</a:t>
            </a:r>
          </a:p>
          <a:p>
            <a:pPr eaLnBrk="1" hangingPunct="1"/>
            <a:r>
              <a:rPr lang="en-US" sz="2800">
                <a:latin typeface="Arial" charset="0"/>
              </a:rPr>
              <a:t>Prefixes in the SI System</a:t>
            </a:r>
          </a:p>
        </p:txBody>
      </p:sp>
      <p:sp>
        <p:nvSpPr>
          <p:cNvPr id="267268"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78215" name="Picture 7" descr="Metric_system"/>
          <p:cNvPicPr>
            <a:picLocks noChangeAspect="1" noChangeArrowheads="1"/>
          </p:cNvPicPr>
          <p:nvPr/>
        </p:nvPicPr>
        <p:blipFill>
          <a:blip r:embed="rId4" cstate="print"/>
          <a:srcRect/>
          <a:stretch>
            <a:fillRect/>
          </a:stretch>
        </p:blipFill>
        <p:spPr bwMode="auto">
          <a:xfrm>
            <a:off x="127000" y="2524125"/>
            <a:ext cx="9018588" cy="3968750"/>
          </a:xfrm>
          <a:prstGeom prst="rect">
            <a:avLst/>
          </a:prstGeom>
          <a:noFill/>
          <a:ln w="9525">
            <a:noFill/>
            <a:miter lim="800000"/>
            <a:headEnd/>
            <a:tailEnd/>
          </a:ln>
        </p:spPr>
      </p:pic>
      <p:sp>
        <p:nvSpPr>
          <p:cNvPr id="478216" name="Text Box 8"/>
          <p:cNvSpPr txBox="1">
            <a:spLocks noChangeArrowheads="1"/>
          </p:cNvSpPr>
          <p:nvPr/>
        </p:nvSpPr>
        <p:spPr bwMode="auto">
          <a:xfrm>
            <a:off x="1622425" y="6515100"/>
            <a:ext cx="5864225" cy="274638"/>
          </a:xfrm>
          <a:prstGeom prst="rect">
            <a:avLst/>
          </a:prstGeom>
          <a:noFill/>
          <a:ln w="9525">
            <a:noFill/>
            <a:miter lim="800000"/>
            <a:headEnd/>
            <a:tailEnd/>
          </a:ln>
        </p:spPr>
        <p:txBody>
          <a:bodyPr wrap="none">
            <a:spAutoFit/>
          </a:bodyPr>
          <a:lstStyle/>
          <a:p>
            <a:r>
              <a:rPr lang="en-US" sz="1200"/>
              <a:t>Map of the world where </a:t>
            </a:r>
            <a:r>
              <a:rPr lang="en-US" sz="1200">
                <a:solidFill>
                  <a:srgbClr val="FF0000"/>
                </a:solidFill>
              </a:rPr>
              <a:t>red </a:t>
            </a:r>
            <a:r>
              <a:rPr lang="en-US" sz="1200"/>
              <a:t>represents </a:t>
            </a:r>
            <a:r>
              <a:rPr lang="en-US" sz="1200">
                <a:solidFill>
                  <a:srgbClr val="FF0000"/>
                </a:solidFill>
              </a:rPr>
              <a:t>countries which</a:t>
            </a:r>
            <a:r>
              <a:rPr lang="en-US" sz="1200"/>
              <a:t> </a:t>
            </a:r>
            <a:r>
              <a:rPr lang="en-US" sz="1200">
                <a:solidFill>
                  <a:srgbClr val="FF0000"/>
                </a:solidFill>
              </a:rPr>
              <a:t>do not use the metric system</a:t>
            </a:r>
          </a:p>
        </p:txBody>
      </p:sp>
      <p:sp>
        <p:nvSpPr>
          <p:cNvPr id="267271" name="Oval 11">
            <a:hlinkClick r:id="" action="ppaction://noaction"/>
          </p:cNvPr>
          <p:cNvSpPr>
            <a:spLocks noChangeArrowheads="1"/>
          </p:cNvSpPr>
          <p:nvPr/>
        </p:nvSpPr>
        <p:spPr bwMode="auto">
          <a:xfrm rot="2528255">
            <a:off x="3856038" y="4597400"/>
            <a:ext cx="152400" cy="85725"/>
          </a:xfrm>
          <a:prstGeom prst="ellipse">
            <a:avLst/>
          </a:prstGeom>
          <a:noFill/>
          <a:ln w="9525">
            <a:noFill/>
            <a:miter lim="800000"/>
            <a:headEnd/>
            <a:tailEnd/>
          </a:ln>
        </p:spPr>
        <p:txBody>
          <a:bodyPr wrap="none" anchor="ctr"/>
          <a:lstStyle/>
          <a:p>
            <a:endParaRPr lang="en-US"/>
          </a:p>
        </p:txBody>
      </p:sp>
      <p:sp>
        <p:nvSpPr>
          <p:cNvPr id="267272" name="Freeform 16">
            <a:hlinkClick r:id="" action="ppaction://noaction"/>
          </p:cNvPr>
          <p:cNvSpPr>
            <a:spLocks/>
          </p:cNvSpPr>
          <p:nvPr/>
        </p:nvSpPr>
        <p:spPr bwMode="auto">
          <a:xfrm>
            <a:off x="6562725" y="4022725"/>
            <a:ext cx="219075" cy="500063"/>
          </a:xfrm>
          <a:custGeom>
            <a:avLst/>
            <a:gdLst>
              <a:gd name="T0" fmla="*/ 68 w 138"/>
              <a:gd name="T1" fmla="*/ 0 h 315"/>
              <a:gd name="T2" fmla="*/ 89 w 138"/>
              <a:gd name="T3" fmla="*/ 22 h 315"/>
              <a:gd name="T4" fmla="*/ 87 w 138"/>
              <a:gd name="T5" fmla="*/ 43 h 315"/>
              <a:gd name="T6" fmla="*/ 80 w 138"/>
              <a:gd name="T7" fmla="*/ 60 h 315"/>
              <a:gd name="T8" fmla="*/ 102 w 138"/>
              <a:gd name="T9" fmla="*/ 81 h 315"/>
              <a:gd name="T10" fmla="*/ 116 w 138"/>
              <a:gd name="T11" fmla="*/ 103 h 315"/>
              <a:gd name="T12" fmla="*/ 135 w 138"/>
              <a:gd name="T13" fmla="*/ 120 h 315"/>
              <a:gd name="T14" fmla="*/ 125 w 138"/>
              <a:gd name="T15" fmla="*/ 136 h 315"/>
              <a:gd name="T16" fmla="*/ 108 w 138"/>
              <a:gd name="T17" fmla="*/ 148 h 315"/>
              <a:gd name="T18" fmla="*/ 98 w 138"/>
              <a:gd name="T19" fmla="*/ 162 h 315"/>
              <a:gd name="T20" fmla="*/ 95 w 138"/>
              <a:gd name="T21" fmla="*/ 166 h 315"/>
              <a:gd name="T22" fmla="*/ 107 w 138"/>
              <a:gd name="T23" fmla="*/ 193 h 315"/>
              <a:gd name="T24" fmla="*/ 116 w 138"/>
              <a:gd name="T25" fmla="*/ 213 h 315"/>
              <a:gd name="T26" fmla="*/ 125 w 138"/>
              <a:gd name="T27" fmla="*/ 256 h 315"/>
              <a:gd name="T28" fmla="*/ 134 w 138"/>
              <a:gd name="T29" fmla="*/ 291 h 315"/>
              <a:gd name="T30" fmla="*/ 125 w 138"/>
              <a:gd name="T31" fmla="*/ 315 h 315"/>
              <a:gd name="T32" fmla="*/ 125 w 138"/>
              <a:gd name="T33" fmla="*/ 285 h 315"/>
              <a:gd name="T34" fmla="*/ 110 w 138"/>
              <a:gd name="T35" fmla="*/ 262 h 315"/>
              <a:gd name="T36" fmla="*/ 95 w 138"/>
              <a:gd name="T37" fmla="*/ 213 h 315"/>
              <a:gd name="T38" fmla="*/ 75 w 138"/>
              <a:gd name="T39" fmla="*/ 207 h 315"/>
              <a:gd name="T40" fmla="*/ 69 w 138"/>
              <a:gd name="T41" fmla="*/ 223 h 315"/>
              <a:gd name="T42" fmla="*/ 48 w 138"/>
              <a:gd name="T43" fmla="*/ 210 h 315"/>
              <a:gd name="T44" fmla="*/ 48 w 138"/>
              <a:gd name="T45" fmla="*/ 187 h 315"/>
              <a:gd name="T46" fmla="*/ 38 w 138"/>
              <a:gd name="T47" fmla="*/ 162 h 315"/>
              <a:gd name="T48" fmla="*/ 27 w 138"/>
              <a:gd name="T49" fmla="*/ 147 h 315"/>
              <a:gd name="T50" fmla="*/ 0 w 138"/>
              <a:gd name="T51" fmla="*/ 130 h 315"/>
              <a:gd name="T52" fmla="*/ 18 w 138"/>
              <a:gd name="T53" fmla="*/ 117 h 315"/>
              <a:gd name="T54" fmla="*/ 17 w 138"/>
              <a:gd name="T55" fmla="*/ 94 h 315"/>
              <a:gd name="T56" fmla="*/ 29 w 138"/>
              <a:gd name="T57" fmla="*/ 51 h 315"/>
              <a:gd name="T58" fmla="*/ 41 w 138"/>
              <a:gd name="T59" fmla="*/ 16 h 315"/>
              <a:gd name="T60" fmla="*/ 51 w 138"/>
              <a:gd name="T61" fmla="*/ 12 h 315"/>
              <a:gd name="T62" fmla="*/ 63 w 138"/>
              <a:gd name="T63" fmla="*/ 6 h 315"/>
              <a:gd name="T64" fmla="*/ 68 w 138"/>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315"/>
              <a:gd name="T101" fmla="*/ 138 w 138"/>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315">
                <a:moveTo>
                  <a:pt x="68" y="0"/>
                </a:moveTo>
                <a:cubicBezTo>
                  <a:pt x="96" y="2"/>
                  <a:pt x="76" y="4"/>
                  <a:pt x="89" y="22"/>
                </a:cubicBezTo>
                <a:cubicBezTo>
                  <a:pt x="90" y="29"/>
                  <a:pt x="90" y="36"/>
                  <a:pt x="87" y="43"/>
                </a:cubicBezTo>
                <a:cubicBezTo>
                  <a:pt x="86" y="49"/>
                  <a:pt x="78" y="54"/>
                  <a:pt x="80" y="60"/>
                </a:cubicBezTo>
                <a:cubicBezTo>
                  <a:pt x="82" y="66"/>
                  <a:pt x="96" y="74"/>
                  <a:pt x="102" y="81"/>
                </a:cubicBezTo>
                <a:cubicBezTo>
                  <a:pt x="109" y="87"/>
                  <a:pt x="110" y="96"/>
                  <a:pt x="116" y="103"/>
                </a:cubicBezTo>
                <a:cubicBezTo>
                  <a:pt x="119" y="116"/>
                  <a:pt x="124" y="117"/>
                  <a:pt x="135" y="120"/>
                </a:cubicBezTo>
                <a:cubicBezTo>
                  <a:pt x="134" y="131"/>
                  <a:pt x="136" y="134"/>
                  <a:pt x="125" y="136"/>
                </a:cubicBezTo>
                <a:cubicBezTo>
                  <a:pt x="118" y="139"/>
                  <a:pt x="115" y="144"/>
                  <a:pt x="108" y="148"/>
                </a:cubicBezTo>
                <a:cubicBezTo>
                  <a:pt x="103" y="157"/>
                  <a:pt x="107" y="151"/>
                  <a:pt x="98" y="162"/>
                </a:cubicBezTo>
                <a:cubicBezTo>
                  <a:pt x="97" y="163"/>
                  <a:pt x="95" y="166"/>
                  <a:pt x="95" y="166"/>
                </a:cubicBezTo>
                <a:cubicBezTo>
                  <a:pt x="96" y="178"/>
                  <a:pt x="96" y="187"/>
                  <a:pt x="107" y="193"/>
                </a:cubicBezTo>
                <a:cubicBezTo>
                  <a:pt x="109" y="201"/>
                  <a:pt x="113" y="206"/>
                  <a:pt x="116" y="213"/>
                </a:cubicBezTo>
                <a:cubicBezTo>
                  <a:pt x="118" y="228"/>
                  <a:pt x="113" y="246"/>
                  <a:pt x="125" y="256"/>
                </a:cubicBezTo>
                <a:cubicBezTo>
                  <a:pt x="126" y="269"/>
                  <a:pt x="129" y="279"/>
                  <a:pt x="134" y="291"/>
                </a:cubicBezTo>
                <a:cubicBezTo>
                  <a:pt x="132" y="307"/>
                  <a:pt x="138" y="313"/>
                  <a:pt x="125" y="315"/>
                </a:cubicBezTo>
                <a:cubicBezTo>
                  <a:pt x="126" y="298"/>
                  <a:pt x="121" y="293"/>
                  <a:pt x="125" y="285"/>
                </a:cubicBezTo>
                <a:cubicBezTo>
                  <a:pt x="122" y="271"/>
                  <a:pt x="122" y="268"/>
                  <a:pt x="110" y="262"/>
                </a:cubicBezTo>
                <a:cubicBezTo>
                  <a:pt x="107" y="217"/>
                  <a:pt x="112" y="235"/>
                  <a:pt x="95" y="213"/>
                </a:cubicBezTo>
                <a:cubicBezTo>
                  <a:pt x="93" y="199"/>
                  <a:pt x="83" y="186"/>
                  <a:pt x="75" y="207"/>
                </a:cubicBezTo>
                <a:cubicBezTo>
                  <a:pt x="74" y="214"/>
                  <a:pt x="76" y="222"/>
                  <a:pt x="69" y="223"/>
                </a:cubicBezTo>
                <a:cubicBezTo>
                  <a:pt x="60" y="221"/>
                  <a:pt x="52" y="218"/>
                  <a:pt x="48" y="210"/>
                </a:cubicBezTo>
                <a:cubicBezTo>
                  <a:pt x="44" y="204"/>
                  <a:pt x="50" y="195"/>
                  <a:pt x="48" y="187"/>
                </a:cubicBezTo>
                <a:cubicBezTo>
                  <a:pt x="46" y="179"/>
                  <a:pt x="42" y="169"/>
                  <a:pt x="38" y="162"/>
                </a:cubicBezTo>
                <a:cubicBezTo>
                  <a:pt x="34" y="155"/>
                  <a:pt x="33" y="152"/>
                  <a:pt x="27" y="147"/>
                </a:cubicBezTo>
                <a:cubicBezTo>
                  <a:pt x="16" y="138"/>
                  <a:pt x="13" y="134"/>
                  <a:pt x="0" y="130"/>
                </a:cubicBezTo>
                <a:cubicBezTo>
                  <a:pt x="2" y="119"/>
                  <a:pt x="7" y="119"/>
                  <a:pt x="18" y="117"/>
                </a:cubicBezTo>
                <a:cubicBezTo>
                  <a:pt x="21" y="111"/>
                  <a:pt x="15" y="105"/>
                  <a:pt x="17" y="94"/>
                </a:cubicBezTo>
                <a:cubicBezTo>
                  <a:pt x="19" y="83"/>
                  <a:pt x="25" y="64"/>
                  <a:pt x="29" y="51"/>
                </a:cubicBezTo>
                <a:cubicBezTo>
                  <a:pt x="31" y="40"/>
                  <a:pt x="31" y="22"/>
                  <a:pt x="41" y="16"/>
                </a:cubicBezTo>
                <a:cubicBezTo>
                  <a:pt x="49" y="6"/>
                  <a:pt x="42" y="14"/>
                  <a:pt x="51" y="12"/>
                </a:cubicBezTo>
                <a:cubicBezTo>
                  <a:pt x="53" y="4"/>
                  <a:pt x="58" y="2"/>
                  <a:pt x="63" y="6"/>
                </a:cubicBezTo>
                <a:cubicBezTo>
                  <a:pt x="70" y="4"/>
                  <a:pt x="70" y="6"/>
                  <a:pt x="68" y="0"/>
                </a:cubicBezTo>
                <a:close/>
              </a:path>
            </a:pathLst>
          </a:custGeom>
          <a:noFill/>
          <a:ln w="9525">
            <a:noFill/>
            <a:miter lim="800000"/>
            <a:headEnd/>
            <a:tailEnd/>
          </a:ln>
        </p:spPr>
        <p:txBody>
          <a:bodyPr wrap="none"/>
          <a:lstStyle/>
          <a:p>
            <a:endParaRPr lang="en-US"/>
          </a:p>
        </p:txBody>
      </p:sp>
      <p:sp>
        <p:nvSpPr>
          <p:cNvPr id="267273" name="Rectangle 17">
            <a:hlinkClick r:id="" action="ppaction://noaction"/>
          </p:cNvPr>
          <p:cNvSpPr>
            <a:spLocks noChangeArrowheads="1"/>
          </p:cNvSpPr>
          <p:nvPr/>
        </p:nvSpPr>
        <p:spPr bwMode="auto">
          <a:xfrm>
            <a:off x="1193800" y="3473450"/>
            <a:ext cx="1289050" cy="457200"/>
          </a:xfrm>
          <a:prstGeom prst="rect">
            <a:avLst/>
          </a:prstGeom>
          <a:noFill/>
          <a:ln w="9525">
            <a:noFill/>
            <a:miter lim="800000"/>
            <a:headEnd/>
            <a:tailEnd/>
          </a:ln>
        </p:spPr>
        <p:txBody>
          <a:bodyPr wrap="none" anchor="ctr"/>
          <a:lstStyle/>
          <a:p>
            <a:endParaRPr lang="en-US"/>
          </a:p>
        </p:txBody>
      </p:sp>
      <p:sp>
        <p:nvSpPr>
          <p:cNvPr id="267274" name="Oval 18">
            <a:hlinkClick r:id="" action="ppaction://noaction"/>
          </p:cNvPr>
          <p:cNvSpPr>
            <a:spLocks noChangeArrowheads="1"/>
          </p:cNvSpPr>
          <p:nvPr/>
        </p:nvSpPr>
        <p:spPr bwMode="auto">
          <a:xfrm rot="-1122423">
            <a:off x="869950" y="2863850"/>
            <a:ext cx="546100" cy="304800"/>
          </a:xfrm>
          <a:prstGeom prst="ellipse">
            <a:avLst/>
          </a:prstGeom>
          <a:noFill/>
          <a:ln w="9525">
            <a:noFill/>
            <a:miter lim="800000"/>
            <a:headEnd/>
            <a:tailEnd/>
          </a:ln>
        </p:spPr>
        <p:txBody>
          <a:bodyPr wrap="none" anchor="ctr"/>
          <a:lstStyle/>
          <a:p>
            <a:endParaRPr lang="en-US"/>
          </a:p>
        </p:txBody>
      </p:sp>
      <p:sp>
        <p:nvSpPr>
          <p:cNvPr id="267275" name="Oval 19">
            <a:hlinkClick r:id="" action="ppaction://noaction"/>
          </p:cNvPr>
          <p:cNvSpPr>
            <a:spLocks noChangeArrowheads="1"/>
          </p:cNvSpPr>
          <p:nvPr/>
        </p:nvSpPr>
        <p:spPr bwMode="auto">
          <a:xfrm>
            <a:off x="161925" y="4086225"/>
            <a:ext cx="185738" cy="161925"/>
          </a:xfrm>
          <a:prstGeom prst="ellipse">
            <a:avLst/>
          </a:prstGeom>
          <a:no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1902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78216"/>
                                        </p:tgtEl>
                                        <p:attrNameLst>
                                          <p:attrName>style.visibility</p:attrName>
                                        </p:attrNameLst>
                                      </p:cBhvr>
                                      <p:to>
                                        <p:strVal val="visible"/>
                                      </p:to>
                                    </p:set>
                                    <p:animEffect transition="in" filter="dissolve">
                                      <p:cBhvr>
                                        <p:cTn id="7" dur="500"/>
                                        <p:tgtEl>
                                          <p:spTgt spid="47821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nodeType="clickEffect">
                                  <p:stCondLst>
                                    <p:cond delay="0"/>
                                  </p:stCondLst>
                                  <p:childTnLst>
                                    <p:anim calcmode="lin" valueType="num">
                                      <p:cBhvr>
                                        <p:cTn id="11" dur="1000"/>
                                        <p:tgtEl>
                                          <p:spTgt spid="478215"/>
                                        </p:tgtEl>
                                        <p:attrNameLst>
                                          <p:attrName>ppt_w</p:attrName>
                                        </p:attrNameLst>
                                      </p:cBhvr>
                                      <p:tavLst>
                                        <p:tav tm="0">
                                          <p:val>
                                            <p:strVal val="ppt_w"/>
                                          </p:val>
                                        </p:tav>
                                        <p:tav tm="100000">
                                          <p:val>
                                            <p:strVal val="ppt_w+.3"/>
                                          </p:val>
                                        </p:tav>
                                      </p:tavLst>
                                    </p:anim>
                                    <p:anim calcmode="lin" valueType="num">
                                      <p:cBhvr>
                                        <p:cTn id="12" dur="1000"/>
                                        <p:tgtEl>
                                          <p:spTgt spid="478215"/>
                                        </p:tgtEl>
                                        <p:attrNameLst>
                                          <p:attrName>ppt_h</p:attrName>
                                        </p:attrNameLst>
                                      </p:cBhvr>
                                      <p:tavLst>
                                        <p:tav tm="0">
                                          <p:val>
                                            <p:strVal val="ppt_h"/>
                                          </p:val>
                                        </p:tav>
                                        <p:tav tm="100000">
                                          <p:val>
                                            <p:strVal val="ppt_h"/>
                                          </p:val>
                                        </p:tav>
                                      </p:tavLst>
                                    </p:anim>
                                    <p:animEffect transition="out" filter="fade">
                                      <p:cBhvr>
                                        <p:cTn id="13" dur="1000"/>
                                        <p:tgtEl>
                                          <p:spTgt spid="478215"/>
                                        </p:tgtEl>
                                      </p:cBhvr>
                                    </p:animEffect>
                                    <p:set>
                                      <p:cBhvr>
                                        <p:cTn id="14" dur="1" fill="hold">
                                          <p:stCondLst>
                                            <p:cond delay="999"/>
                                          </p:stCondLst>
                                        </p:cTn>
                                        <p:tgtEl>
                                          <p:spTgt spid="478215"/>
                                        </p:tgtEl>
                                        <p:attrNameLst>
                                          <p:attrName>style.visibility</p:attrName>
                                        </p:attrNameLst>
                                      </p:cBhvr>
                                      <p:to>
                                        <p:strVal val="hidden"/>
                                      </p:to>
                                    </p:set>
                                  </p:childTnLst>
                                </p:cTn>
                              </p:par>
                              <p:par>
                                <p:cTn id="15" presetID="50" presetClass="exit" presetSubtype="0" accel="100000" fill="hold" grpId="0" nodeType="withEffect">
                                  <p:stCondLst>
                                    <p:cond delay="0"/>
                                  </p:stCondLst>
                                  <p:childTnLst>
                                    <p:anim calcmode="lin" valueType="num">
                                      <p:cBhvr>
                                        <p:cTn id="16" dur="1000"/>
                                        <p:tgtEl>
                                          <p:spTgt spid="478216"/>
                                        </p:tgtEl>
                                        <p:attrNameLst>
                                          <p:attrName>ppt_w</p:attrName>
                                        </p:attrNameLst>
                                      </p:cBhvr>
                                      <p:tavLst>
                                        <p:tav tm="0">
                                          <p:val>
                                            <p:strVal val="ppt_w"/>
                                          </p:val>
                                        </p:tav>
                                        <p:tav tm="100000">
                                          <p:val>
                                            <p:strVal val="ppt_w+.3"/>
                                          </p:val>
                                        </p:tav>
                                      </p:tavLst>
                                    </p:anim>
                                    <p:anim calcmode="lin" valueType="num">
                                      <p:cBhvr>
                                        <p:cTn id="17" dur="1000"/>
                                        <p:tgtEl>
                                          <p:spTgt spid="478216"/>
                                        </p:tgtEl>
                                        <p:attrNameLst>
                                          <p:attrName>ppt_h</p:attrName>
                                        </p:attrNameLst>
                                      </p:cBhvr>
                                      <p:tavLst>
                                        <p:tav tm="0">
                                          <p:val>
                                            <p:strVal val="ppt_h"/>
                                          </p:val>
                                        </p:tav>
                                        <p:tav tm="100000">
                                          <p:val>
                                            <p:strVal val="ppt_h"/>
                                          </p:val>
                                        </p:tav>
                                      </p:tavLst>
                                    </p:anim>
                                    <p:animEffect transition="out" filter="fade">
                                      <p:cBhvr>
                                        <p:cTn id="18" dur="1000"/>
                                        <p:tgtEl>
                                          <p:spTgt spid="478216"/>
                                        </p:tgtEl>
                                      </p:cBhvr>
                                    </p:animEffect>
                                    <p:set>
                                      <p:cBhvr>
                                        <p:cTn id="19" dur="1" fill="hold">
                                          <p:stCondLst>
                                            <p:cond delay="999"/>
                                          </p:stCondLst>
                                        </p:cTn>
                                        <p:tgtEl>
                                          <p:spTgt spid="478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6" grpId="0"/>
      <p:bldP spid="47821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sz="4000"/>
              <a:t>A Common System for Trade</a:t>
            </a:r>
          </a:p>
        </p:txBody>
      </p:sp>
      <p:sp>
        <p:nvSpPr>
          <p:cNvPr id="835587" name="Rectangle 3"/>
          <p:cNvSpPr>
            <a:spLocks noChangeArrowheads="1"/>
          </p:cNvSpPr>
          <p:nvPr/>
        </p:nvSpPr>
        <p:spPr bwMode="auto">
          <a:xfrm>
            <a:off x="762000" y="3086100"/>
            <a:ext cx="8305800" cy="822325"/>
          </a:xfrm>
          <a:prstGeom prst="rect">
            <a:avLst/>
          </a:prstGeom>
          <a:noFill/>
          <a:ln w="9525">
            <a:noFill/>
            <a:miter lim="800000"/>
            <a:headEnd/>
            <a:tailEnd/>
          </a:ln>
        </p:spPr>
        <p:txBody>
          <a:bodyPr>
            <a:spAutoFit/>
          </a:bodyPr>
          <a:lstStyle/>
          <a:p>
            <a:r>
              <a:rPr lang="en-US"/>
              <a:t>In 1790, the French government appointed a committee </a:t>
            </a:r>
          </a:p>
          <a:p>
            <a:r>
              <a:rPr lang="en-US"/>
              <a:t>of scientists to develop a universal measuring system.</a:t>
            </a:r>
          </a:p>
        </p:txBody>
      </p:sp>
      <p:sp>
        <p:nvSpPr>
          <p:cNvPr id="835588" name="Text Box 4"/>
          <p:cNvSpPr txBox="1">
            <a:spLocks noChangeArrowheads="1"/>
          </p:cNvSpPr>
          <p:nvPr/>
        </p:nvSpPr>
        <p:spPr bwMode="auto">
          <a:xfrm>
            <a:off x="804863" y="1784350"/>
            <a:ext cx="7348537" cy="1187450"/>
          </a:xfrm>
          <a:prstGeom prst="rect">
            <a:avLst/>
          </a:prstGeom>
          <a:noFill/>
          <a:ln w="9525">
            <a:noFill/>
            <a:miter lim="800000"/>
            <a:headEnd/>
            <a:tailEnd/>
          </a:ln>
        </p:spPr>
        <p:txBody>
          <a:bodyPr wrap="none">
            <a:spAutoFit/>
          </a:bodyPr>
          <a:lstStyle/>
          <a:p>
            <a:r>
              <a:rPr lang="en-US"/>
              <a:t>English system of measurement originated in 1215 </a:t>
            </a:r>
          </a:p>
          <a:p>
            <a:r>
              <a:rPr lang="en-US"/>
              <a:t>with the signing of the Magna Carta.   It attempted to </a:t>
            </a:r>
          </a:p>
          <a:p>
            <a:r>
              <a:rPr lang="en-US"/>
              <a:t>bring uniform measurements to world trade.</a:t>
            </a:r>
          </a:p>
        </p:txBody>
      </p:sp>
      <p:sp>
        <p:nvSpPr>
          <p:cNvPr id="835589" name="Text Box 5"/>
          <p:cNvSpPr txBox="1">
            <a:spLocks noChangeArrowheads="1"/>
          </p:cNvSpPr>
          <p:nvPr/>
        </p:nvSpPr>
        <p:spPr bwMode="auto">
          <a:xfrm>
            <a:off x="685800" y="4133850"/>
            <a:ext cx="7561263" cy="2647950"/>
          </a:xfrm>
          <a:prstGeom prst="rect">
            <a:avLst/>
          </a:prstGeom>
          <a:noFill/>
          <a:ln w="9525">
            <a:noFill/>
            <a:miter lim="800000"/>
            <a:headEnd/>
            <a:tailEnd/>
          </a:ln>
        </p:spPr>
        <p:txBody>
          <a:bodyPr wrap="none">
            <a:spAutoFit/>
          </a:bodyPr>
          <a:lstStyle/>
          <a:p>
            <a:r>
              <a:rPr lang="en-US"/>
              <a:t>It took ~10 years, and they unveiled the Metric system.</a:t>
            </a:r>
          </a:p>
          <a:p>
            <a:endParaRPr lang="en-US"/>
          </a:p>
          <a:p>
            <a:r>
              <a:rPr lang="en-US"/>
              <a:t>		length  	meter		m</a:t>
            </a:r>
          </a:p>
          <a:p>
            <a:r>
              <a:rPr lang="en-US"/>
              <a:t>		mass		gram		g</a:t>
            </a:r>
          </a:p>
          <a:p>
            <a:r>
              <a:rPr lang="en-US"/>
              <a:t>		volume	liter		L</a:t>
            </a:r>
          </a:p>
          <a:p>
            <a:r>
              <a:rPr lang="en-US"/>
              <a:t>		time		second	s</a:t>
            </a:r>
          </a:p>
          <a:p>
            <a:endParaRPr lang="en-US"/>
          </a:p>
        </p:txBody>
      </p:sp>
      <p:pic>
        <p:nvPicPr>
          <p:cNvPr id="835591" name="Picture 7" descr="magna_carta"/>
          <p:cNvPicPr>
            <a:picLocks noChangeAspect="1" noChangeArrowheads="1"/>
          </p:cNvPicPr>
          <p:nvPr/>
        </p:nvPicPr>
        <p:blipFill>
          <a:blip r:embed="rId3" cstate="print"/>
          <a:srcRect/>
          <a:stretch>
            <a:fillRect/>
          </a:stretch>
        </p:blipFill>
        <p:spPr bwMode="auto">
          <a:xfrm>
            <a:off x="8110538" y="1525588"/>
            <a:ext cx="755650" cy="1514475"/>
          </a:xfrm>
          <a:prstGeom prst="rect">
            <a:avLst/>
          </a:prstGeom>
          <a:noFill/>
          <a:ln w="9525">
            <a:noFill/>
            <a:miter lim="800000"/>
            <a:headEnd/>
            <a:tailEnd/>
          </a:ln>
        </p:spPr>
      </p:pic>
    </p:spTree>
    <p:extLst>
      <p:ext uri="{BB962C8B-B14F-4D97-AF65-F5344CB8AC3E}">
        <p14:creationId xmlns:p14="http://schemas.microsoft.com/office/powerpoint/2010/main" val="8462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5588"/>
                                        </p:tgtEl>
                                        <p:attrNameLst>
                                          <p:attrName>style.visibility</p:attrName>
                                        </p:attrNameLst>
                                      </p:cBhvr>
                                      <p:to>
                                        <p:strVal val="visible"/>
                                      </p:to>
                                    </p:set>
                                    <p:animEffect transition="in" filter="fade">
                                      <p:cBhvr>
                                        <p:cTn id="7" dur="1000"/>
                                        <p:tgtEl>
                                          <p:spTgt spid="835588"/>
                                        </p:tgtEl>
                                      </p:cBhvr>
                                    </p:animEffect>
                                    <p:anim calcmode="lin" valueType="num">
                                      <p:cBhvr>
                                        <p:cTn id="8" dur="1000" fill="hold"/>
                                        <p:tgtEl>
                                          <p:spTgt spid="835588"/>
                                        </p:tgtEl>
                                        <p:attrNameLst>
                                          <p:attrName>ppt_x</p:attrName>
                                        </p:attrNameLst>
                                      </p:cBhvr>
                                      <p:tavLst>
                                        <p:tav tm="0">
                                          <p:val>
                                            <p:strVal val="#ppt_x"/>
                                          </p:val>
                                        </p:tav>
                                        <p:tav tm="100000">
                                          <p:val>
                                            <p:strVal val="#ppt_x"/>
                                          </p:val>
                                        </p:tav>
                                      </p:tavLst>
                                    </p:anim>
                                    <p:anim calcmode="lin" valueType="num">
                                      <p:cBhvr>
                                        <p:cTn id="9" dur="1000" fill="hold"/>
                                        <p:tgtEl>
                                          <p:spTgt spid="83558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835591"/>
                                        </p:tgtEl>
                                        <p:attrNameLst>
                                          <p:attrName>style.visibility</p:attrName>
                                        </p:attrNameLst>
                                      </p:cBhvr>
                                      <p:to>
                                        <p:strVal val="visible"/>
                                      </p:to>
                                    </p:set>
                                    <p:animEffect transition="in" filter="dissolve">
                                      <p:cBhvr>
                                        <p:cTn id="13" dur="500"/>
                                        <p:tgtEl>
                                          <p:spTgt spid="83559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35587"/>
                                        </p:tgtEl>
                                        <p:attrNameLst>
                                          <p:attrName>style.visibility</p:attrName>
                                        </p:attrNameLst>
                                      </p:cBhvr>
                                      <p:to>
                                        <p:strVal val="visible"/>
                                      </p:to>
                                    </p:set>
                                    <p:animEffect transition="in" filter="wipe(left)">
                                      <p:cBhvr>
                                        <p:cTn id="18" dur="500"/>
                                        <p:tgtEl>
                                          <p:spTgt spid="835587"/>
                                        </p:tgtEl>
                                      </p:cBhvr>
                                    </p:animEffect>
                                  </p:childTnLst>
                                </p:cTn>
                              </p:par>
                              <p:par>
                                <p:cTn id="19" presetID="9" presetClass="emph" presetSubtype="0" grpId="1" nodeType="withEffect">
                                  <p:stCondLst>
                                    <p:cond delay="0"/>
                                  </p:stCondLst>
                                  <p:childTnLst>
                                    <p:set>
                                      <p:cBhvr rctx="PPT">
                                        <p:cTn id="20" dur="indefinite"/>
                                        <p:tgtEl>
                                          <p:spTgt spid="835588"/>
                                        </p:tgtEl>
                                        <p:attrNameLst>
                                          <p:attrName>style.opacity</p:attrName>
                                        </p:attrNameLst>
                                      </p:cBhvr>
                                      <p:to>
                                        <p:strVal val="0.5"/>
                                      </p:to>
                                    </p:set>
                                    <p:animEffect filter="image" prLst="opacity: 0.5">
                                      <p:cBhvr rctx="IE">
                                        <p:cTn id="21" dur="indefinite"/>
                                        <p:tgtEl>
                                          <p:spTgt spid="835588"/>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835591"/>
                                        </p:tgtEl>
                                        <p:attrNameLst>
                                          <p:attrName>style.opacity</p:attrName>
                                        </p:attrNameLst>
                                      </p:cBhvr>
                                      <p:to>
                                        <p:strVal val="0.5"/>
                                      </p:to>
                                    </p:set>
                                    <p:animEffect filter="image" prLst="opacity: 0.5">
                                      <p:cBhvr rctx="IE">
                                        <p:cTn id="25" dur="indefinite"/>
                                        <p:tgtEl>
                                          <p:spTgt spid="83559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835589"/>
                                        </p:tgtEl>
                                        <p:attrNameLst>
                                          <p:attrName>style.visibility</p:attrName>
                                        </p:attrNameLst>
                                      </p:cBhvr>
                                      <p:to>
                                        <p:strVal val="visible"/>
                                      </p:to>
                                    </p:set>
                                    <p:anim calcmode="lin" valueType="num">
                                      <p:cBhvr>
                                        <p:cTn id="30" dur="500" fill="hold"/>
                                        <p:tgtEl>
                                          <p:spTgt spid="835589"/>
                                        </p:tgtEl>
                                        <p:attrNameLst>
                                          <p:attrName>ppt_w</p:attrName>
                                        </p:attrNameLst>
                                      </p:cBhvr>
                                      <p:tavLst>
                                        <p:tav tm="0">
                                          <p:val>
                                            <p:fltVal val="0"/>
                                          </p:val>
                                        </p:tav>
                                        <p:tav tm="100000">
                                          <p:val>
                                            <p:strVal val="#ppt_w"/>
                                          </p:val>
                                        </p:tav>
                                      </p:tavLst>
                                    </p:anim>
                                    <p:anim calcmode="lin" valueType="num">
                                      <p:cBhvr>
                                        <p:cTn id="31" dur="500" fill="hold"/>
                                        <p:tgtEl>
                                          <p:spTgt spid="835589"/>
                                        </p:tgtEl>
                                        <p:attrNameLst>
                                          <p:attrName>ppt_h</p:attrName>
                                        </p:attrNameLst>
                                      </p:cBhvr>
                                      <p:tavLst>
                                        <p:tav tm="0">
                                          <p:val>
                                            <p:fltVal val="0"/>
                                          </p:val>
                                        </p:tav>
                                        <p:tav tm="100000">
                                          <p:val>
                                            <p:strVal val="#ppt_h"/>
                                          </p:val>
                                        </p:tav>
                                      </p:tavLst>
                                    </p:anim>
                                    <p:animEffect transition="in" filter="fade">
                                      <p:cBhvr>
                                        <p:cTn id="32" dur="500"/>
                                        <p:tgtEl>
                                          <p:spTgt spid="835589"/>
                                        </p:tgtEl>
                                      </p:cBhvr>
                                    </p:animEffect>
                                  </p:childTnLst>
                                </p:cTn>
                              </p:par>
                            </p:childTnLst>
                          </p:cTn>
                        </p:par>
                        <p:par>
                          <p:cTn id="33" fill="hold">
                            <p:stCondLst>
                              <p:cond delay="500"/>
                            </p:stCondLst>
                            <p:childTnLst>
                              <p:par>
                                <p:cTn id="34" presetID="9" presetClass="emph" presetSubtype="0" grpId="1" nodeType="afterEffect">
                                  <p:stCondLst>
                                    <p:cond delay="0"/>
                                  </p:stCondLst>
                                  <p:childTnLst>
                                    <p:set>
                                      <p:cBhvr rctx="PPT">
                                        <p:cTn id="35" dur="indefinite"/>
                                        <p:tgtEl>
                                          <p:spTgt spid="835587"/>
                                        </p:tgtEl>
                                        <p:attrNameLst>
                                          <p:attrName>style.opacity</p:attrName>
                                        </p:attrNameLst>
                                      </p:cBhvr>
                                      <p:to>
                                        <p:strVal val="0.5"/>
                                      </p:to>
                                    </p:set>
                                    <p:animEffect filter="image" prLst="opacity: 0.5">
                                      <p:cBhvr rctx="IE">
                                        <p:cTn id="36" dur="indefinite"/>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p:bldP spid="835587" grpId="1"/>
      <p:bldP spid="835588" grpId="0"/>
      <p:bldP spid="835588" grpId="1"/>
      <p:bldP spid="83558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en-US" sz="4000">
                <a:latin typeface="Arial" charset="0"/>
              </a:rPr>
              <a:t>The International System of Units</a:t>
            </a:r>
          </a:p>
        </p:txBody>
      </p:sp>
      <p:sp>
        <p:nvSpPr>
          <p:cNvPr id="479235" name="Rectangle 3"/>
          <p:cNvSpPr>
            <a:spLocks noGrp="1" noChangeArrowheads="1"/>
          </p:cNvSpPr>
          <p:nvPr>
            <p:ph type="body" idx="1"/>
          </p:nvPr>
        </p:nvSpPr>
        <p:spPr>
          <a:xfrm>
            <a:off x="685800" y="2438400"/>
            <a:ext cx="7848600" cy="3657600"/>
          </a:xfrm>
          <a:solidFill>
            <a:srgbClr val="E5FFF2"/>
          </a:solidFill>
          <a:ln w="25400">
            <a:solidFill>
              <a:schemeClr val="tx1"/>
            </a:solidFill>
          </a:ln>
        </p:spPr>
        <p:txBody>
          <a:bodyPr/>
          <a:lstStyle/>
          <a:p>
            <a:pPr eaLnBrk="1" hangingPunct="1">
              <a:buFontTx/>
              <a:buNone/>
            </a:pPr>
            <a:endParaRPr lang="en-US" sz="2800" u="sng">
              <a:latin typeface="Arial" charset="0"/>
            </a:endParaRPr>
          </a:p>
          <a:p>
            <a:pPr eaLnBrk="1" hangingPunct="1">
              <a:buFontTx/>
              <a:buNone/>
            </a:pPr>
            <a:r>
              <a:rPr lang="en-US" sz="2400">
                <a:latin typeface="Arial" charset="0"/>
              </a:rPr>
              <a:t> Length				meter		     m</a:t>
            </a:r>
          </a:p>
          <a:p>
            <a:pPr eaLnBrk="1" hangingPunct="1">
              <a:buFontTx/>
              <a:buNone/>
            </a:pPr>
            <a:r>
              <a:rPr lang="en-US" sz="2400">
                <a:latin typeface="Arial" charset="0"/>
              </a:rPr>
              <a:t> Mass					kilogram	     kg</a:t>
            </a:r>
          </a:p>
          <a:p>
            <a:pPr eaLnBrk="1" hangingPunct="1">
              <a:buFontTx/>
              <a:buNone/>
            </a:pPr>
            <a:r>
              <a:rPr lang="en-US" sz="2400">
                <a:latin typeface="Arial" charset="0"/>
              </a:rPr>
              <a:t> Time					second	      s</a:t>
            </a:r>
          </a:p>
          <a:p>
            <a:pPr eaLnBrk="1" hangingPunct="1">
              <a:buFontTx/>
              <a:buNone/>
            </a:pPr>
            <a:r>
              <a:rPr lang="en-US" sz="2400">
                <a:latin typeface="Arial" charset="0"/>
              </a:rPr>
              <a:t> Amount of substance		mole		    mol</a:t>
            </a:r>
          </a:p>
          <a:p>
            <a:pPr eaLnBrk="1" hangingPunct="1">
              <a:buFontTx/>
              <a:buNone/>
            </a:pPr>
            <a:r>
              <a:rPr lang="en-US" sz="2400">
                <a:latin typeface="Arial" charset="0"/>
              </a:rPr>
              <a:t> Thermodynamic temperature	Kelvin		      K</a:t>
            </a:r>
          </a:p>
          <a:p>
            <a:pPr eaLnBrk="1" hangingPunct="1">
              <a:buFontTx/>
              <a:buNone/>
            </a:pPr>
            <a:r>
              <a:rPr lang="en-US" sz="2400">
                <a:latin typeface="Arial" charset="0"/>
              </a:rPr>
              <a:t> Electric current			amperes	   amps</a:t>
            </a:r>
          </a:p>
          <a:p>
            <a:pPr eaLnBrk="1" hangingPunct="1">
              <a:buFontTx/>
              <a:buNone/>
            </a:pPr>
            <a:r>
              <a:rPr lang="en-US" sz="2400">
                <a:latin typeface="Arial" charset="0"/>
              </a:rPr>
              <a:t> Luminous intensity			candela	     cd</a:t>
            </a:r>
          </a:p>
        </p:txBody>
      </p:sp>
      <p:sp>
        <p:nvSpPr>
          <p:cNvPr id="269316" name="Text Box 4"/>
          <p:cNvSpPr txBox="1">
            <a:spLocks noChangeArrowheads="1"/>
          </p:cNvSpPr>
          <p:nvPr/>
        </p:nvSpPr>
        <p:spPr bwMode="auto">
          <a:xfrm>
            <a:off x="676275" y="2209800"/>
            <a:ext cx="7858125" cy="544513"/>
          </a:xfrm>
          <a:prstGeom prst="rect">
            <a:avLst/>
          </a:prstGeom>
          <a:solidFill>
            <a:srgbClr val="DDDDFF"/>
          </a:solidFill>
          <a:ln w="25400">
            <a:solidFill>
              <a:schemeClr val="tx1"/>
            </a:solidFill>
            <a:miter lim="800000"/>
            <a:headEnd/>
            <a:tailEnd/>
          </a:ln>
        </p:spPr>
        <p:txBody>
          <a:bodyPr>
            <a:spAutoFit/>
          </a:bodyPr>
          <a:lstStyle/>
          <a:p>
            <a:pPr>
              <a:spcBef>
                <a:spcPct val="20000"/>
              </a:spcBef>
            </a:pPr>
            <a:r>
              <a:rPr lang="en-US" sz="2800"/>
              <a:t> Quantity				Name	Symbol</a:t>
            </a:r>
            <a:endParaRPr lang="en-US" sz="1600"/>
          </a:p>
        </p:txBody>
      </p:sp>
      <p:sp>
        <p:nvSpPr>
          <p:cNvPr id="269317" name="Rectangle 6"/>
          <p:cNvSpPr>
            <a:spLocks noChangeArrowheads="1"/>
          </p:cNvSpPr>
          <p:nvPr/>
        </p:nvSpPr>
        <p:spPr bwMode="auto">
          <a:xfrm>
            <a:off x="76200" y="6567488"/>
            <a:ext cx="3916363" cy="214312"/>
          </a:xfrm>
          <a:prstGeom prst="rect">
            <a:avLst/>
          </a:prstGeom>
          <a:noFill/>
          <a:ln w="9525">
            <a:noFill/>
            <a:miter lim="800000"/>
            <a:headEnd/>
            <a:tailEnd/>
          </a:ln>
        </p:spPr>
        <p:txBody>
          <a:bodyPr wrap="none">
            <a:spAutoFit/>
          </a:bodyPr>
          <a:lstStyle/>
          <a:p>
            <a:r>
              <a:rPr lang="en-US" sz="800"/>
              <a:t>Dorin, Demmin, Gabel, </a:t>
            </a:r>
            <a:r>
              <a:rPr lang="en-US" sz="800" u="sng"/>
              <a:t>Chemistry The Study of Matter </a:t>
            </a:r>
            <a:r>
              <a:rPr lang="en-US" sz="800"/>
              <a:t> , 3</a:t>
            </a:r>
            <a:r>
              <a:rPr lang="en-US" sz="800" baseline="30000"/>
              <a:t>rd</a:t>
            </a:r>
            <a:r>
              <a:rPr lang="en-US" sz="800"/>
              <a:t> Edition, 1990, page 16</a:t>
            </a:r>
          </a:p>
        </p:txBody>
      </p:sp>
      <p:sp>
        <p:nvSpPr>
          <p:cNvPr id="269318"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35747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79235">
                                            <p:txEl>
                                              <p:pRg st="1" end="1"/>
                                            </p:txEl>
                                          </p:spTgt>
                                        </p:tgtEl>
                                        <p:attrNameLst>
                                          <p:attrName>style.visibility</p:attrName>
                                        </p:attrNameLst>
                                      </p:cBhvr>
                                      <p:to>
                                        <p:strVal val="visible"/>
                                      </p:to>
                                    </p:set>
                                    <p:animEffect transition="in" filter="wipe(up)">
                                      <p:cBhvr>
                                        <p:cTn id="7" dur="75"/>
                                        <p:tgtEl>
                                          <p:spTgt spid="479235">
                                            <p:txEl>
                                              <p:pRg st="1" end="1"/>
                                            </p:txEl>
                                          </p:spTgt>
                                        </p:tgtEl>
                                      </p:cBhvr>
                                    </p:animEffect>
                                  </p:childTnLst>
                                  <p:subTnLst>
                                    <p:animClr clrSpc="rgb" dir="cw">
                                      <p:cBhvr override="childStyle">
                                        <p:cTn dur="1" fill="hold" display="0" masterRel="nextClick" afterEffect="1"/>
                                        <p:tgtEl>
                                          <p:spTgt spid="479235">
                                            <p:txEl>
                                              <p:pRg st="1" end="1"/>
                                            </p:txEl>
                                          </p:spTgt>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479235">
                                            <p:txEl>
                                              <p:pRg st="2" end="2"/>
                                            </p:txEl>
                                          </p:spTgt>
                                        </p:tgtEl>
                                        <p:attrNameLst>
                                          <p:attrName>style.visibility</p:attrName>
                                        </p:attrNameLst>
                                      </p:cBhvr>
                                      <p:to>
                                        <p:strVal val="visible"/>
                                      </p:to>
                                    </p:set>
                                    <p:animEffect transition="in" filter="wipe(up)">
                                      <p:cBhvr>
                                        <p:cTn id="12" dur="75"/>
                                        <p:tgtEl>
                                          <p:spTgt spid="479235">
                                            <p:txEl>
                                              <p:pRg st="2" end="2"/>
                                            </p:txEl>
                                          </p:spTgt>
                                        </p:tgtEl>
                                      </p:cBhvr>
                                    </p:animEffect>
                                  </p:childTnLst>
                                  <p:subTnLst>
                                    <p:animClr clrSpc="rgb" dir="cw">
                                      <p:cBhvr override="childStyle">
                                        <p:cTn dur="1" fill="hold" display="0" masterRel="nextClick" afterEffect="1"/>
                                        <p:tgtEl>
                                          <p:spTgt spid="479235">
                                            <p:txEl>
                                              <p:pRg st="2" end="2"/>
                                            </p:txEl>
                                          </p:spTgt>
                                        </p:tgtEl>
                                        <p:attrNameLst>
                                          <p:attrName>ppt_c</p:attrName>
                                        </p:attrNameLst>
                                      </p:cBhvr>
                                      <p:to>
                                        <a:schemeClr val="bg2"/>
                                      </p:to>
                                    </p:animClr>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479235">
                                            <p:txEl>
                                              <p:pRg st="3" end="3"/>
                                            </p:txEl>
                                          </p:spTgt>
                                        </p:tgtEl>
                                        <p:attrNameLst>
                                          <p:attrName>style.visibility</p:attrName>
                                        </p:attrNameLst>
                                      </p:cBhvr>
                                      <p:to>
                                        <p:strVal val="visible"/>
                                      </p:to>
                                    </p:set>
                                    <p:animEffect transition="in" filter="wipe(up)">
                                      <p:cBhvr>
                                        <p:cTn id="17" dur="75"/>
                                        <p:tgtEl>
                                          <p:spTgt spid="479235">
                                            <p:txEl>
                                              <p:pRg st="3" end="3"/>
                                            </p:txEl>
                                          </p:spTgt>
                                        </p:tgtEl>
                                      </p:cBhvr>
                                    </p:animEffect>
                                  </p:childTnLst>
                                  <p:subTnLst>
                                    <p:animClr clrSpc="rgb" dir="cw">
                                      <p:cBhvr override="childStyle">
                                        <p:cTn dur="1" fill="hold" display="0" masterRel="nextClick" afterEffect="1"/>
                                        <p:tgtEl>
                                          <p:spTgt spid="479235">
                                            <p:txEl>
                                              <p:pRg st="3" end="3"/>
                                            </p:txEl>
                                          </p:spTgt>
                                        </p:tgtEl>
                                        <p:attrNameLst>
                                          <p:attrName>ppt_c</p:attrName>
                                        </p:attrNameLst>
                                      </p:cBhvr>
                                      <p:to>
                                        <a:schemeClr val="bg2"/>
                                      </p:to>
                                    </p:animClr>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479235">
                                            <p:txEl>
                                              <p:pRg st="4" end="4"/>
                                            </p:txEl>
                                          </p:spTgt>
                                        </p:tgtEl>
                                        <p:attrNameLst>
                                          <p:attrName>style.visibility</p:attrName>
                                        </p:attrNameLst>
                                      </p:cBhvr>
                                      <p:to>
                                        <p:strVal val="visible"/>
                                      </p:to>
                                    </p:set>
                                    <p:animEffect transition="in" filter="wipe(up)">
                                      <p:cBhvr>
                                        <p:cTn id="22" dur="75"/>
                                        <p:tgtEl>
                                          <p:spTgt spid="479235">
                                            <p:txEl>
                                              <p:pRg st="4" end="4"/>
                                            </p:txEl>
                                          </p:spTgt>
                                        </p:tgtEl>
                                      </p:cBhvr>
                                    </p:animEffect>
                                  </p:childTnLst>
                                  <p:subTnLst>
                                    <p:animClr clrSpc="rgb" dir="cw">
                                      <p:cBhvr override="childStyle">
                                        <p:cTn dur="1" fill="hold" display="0" masterRel="nextClick" afterEffect="1"/>
                                        <p:tgtEl>
                                          <p:spTgt spid="479235">
                                            <p:txEl>
                                              <p:pRg st="4" end="4"/>
                                            </p:txEl>
                                          </p:spTgt>
                                        </p:tgtEl>
                                        <p:attrNameLst>
                                          <p:attrName>ppt_c</p:attrName>
                                        </p:attrNameLst>
                                      </p:cBhvr>
                                      <p:to>
                                        <a:schemeClr val="bg2"/>
                                      </p:to>
                                    </p:animClr>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479235">
                                            <p:txEl>
                                              <p:pRg st="5" end="5"/>
                                            </p:txEl>
                                          </p:spTgt>
                                        </p:tgtEl>
                                        <p:attrNameLst>
                                          <p:attrName>style.visibility</p:attrName>
                                        </p:attrNameLst>
                                      </p:cBhvr>
                                      <p:to>
                                        <p:strVal val="visible"/>
                                      </p:to>
                                    </p:set>
                                    <p:animEffect transition="in" filter="wipe(up)">
                                      <p:cBhvr>
                                        <p:cTn id="27" dur="75"/>
                                        <p:tgtEl>
                                          <p:spTgt spid="479235">
                                            <p:txEl>
                                              <p:pRg st="5" end="5"/>
                                            </p:txEl>
                                          </p:spTgt>
                                        </p:tgtEl>
                                      </p:cBhvr>
                                    </p:animEffect>
                                  </p:childTnLst>
                                  <p:subTnLst>
                                    <p:animClr clrSpc="rgb" dir="cw">
                                      <p:cBhvr override="childStyle">
                                        <p:cTn dur="1" fill="hold" display="0" masterRel="nextClick" afterEffect="1"/>
                                        <p:tgtEl>
                                          <p:spTgt spid="479235">
                                            <p:txEl>
                                              <p:pRg st="5" end="5"/>
                                            </p:txEl>
                                          </p:spTgt>
                                        </p:tgtEl>
                                        <p:attrNameLst>
                                          <p:attrName>ppt_c</p:attrName>
                                        </p:attrNameLst>
                                      </p:cBhvr>
                                      <p:to>
                                        <a:schemeClr val="bg2"/>
                                      </p:to>
                                    </p:animClr>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479235">
                                            <p:txEl>
                                              <p:pRg st="6" end="6"/>
                                            </p:txEl>
                                          </p:spTgt>
                                        </p:tgtEl>
                                        <p:attrNameLst>
                                          <p:attrName>style.visibility</p:attrName>
                                        </p:attrNameLst>
                                      </p:cBhvr>
                                      <p:to>
                                        <p:strVal val="visible"/>
                                      </p:to>
                                    </p:set>
                                    <p:animEffect transition="in" filter="wipe(up)">
                                      <p:cBhvr>
                                        <p:cTn id="32" dur="75"/>
                                        <p:tgtEl>
                                          <p:spTgt spid="479235">
                                            <p:txEl>
                                              <p:pRg st="6" end="6"/>
                                            </p:txEl>
                                          </p:spTgt>
                                        </p:tgtEl>
                                      </p:cBhvr>
                                    </p:animEffect>
                                  </p:childTnLst>
                                  <p:subTnLst>
                                    <p:animClr clrSpc="rgb" dir="cw">
                                      <p:cBhvr override="childStyle">
                                        <p:cTn dur="1" fill="hold" display="0" masterRel="nextClick" afterEffect="1"/>
                                        <p:tgtEl>
                                          <p:spTgt spid="479235">
                                            <p:txEl>
                                              <p:pRg st="6" end="6"/>
                                            </p:txEl>
                                          </p:spTgt>
                                        </p:tgtEl>
                                        <p:attrNameLst>
                                          <p:attrName>ppt_c</p:attrName>
                                        </p:attrNameLst>
                                      </p:cBhvr>
                                      <p:to>
                                        <a:schemeClr val="bg2"/>
                                      </p:to>
                                    </p:animClr>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479235">
                                            <p:txEl>
                                              <p:pRg st="7" end="7"/>
                                            </p:txEl>
                                          </p:spTgt>
                                        </p:tgtEl>
                                        <p:attrNameLst>
                                          <p:attrName>style.visibility</p:attrName>
                                        </p:attrNameLst>
                                      </p:cBhvr>
                                      <p:to>
                                        <p:strVal val="visible"/>
                                      </p:to>
                                    </p:set>
                                    <p:animEffect transition="in" filter="wipe(up)">
                                      <p:cBhvr>
                                        <p:cTn id="37" dur="75"/>
                                        <p:tgtEl>
                                          <p:spTgt spid="479235">
                                            <p:txEl>
                                              <p:pRg st="7" end="7"/>
                                            </p:txEl>
                                          </p:spTgt>
                                        </p:tgtEl>
                                      </p:cBhvr>
                                    </p:animEffect>
                                  </p:childTnLst>
                                  <p:subTnLst>
                                    <p:animClr clrSpc="rgb" dir="cw">
                                      <p:cBhvr override="childStyle">
                                        <p:cTn dur="1" fill="hold" display="0" masterRel="nextClick" afterEffect="1"/>
                                        <p:tgtEl>
                                          <p:spTgt spid="479235">
                                            <p:txEl>
                                              <p:pRg st="7" end="7"/>
                                            </p:txEl>
                                          </p:spTgt>
                                        </p:tgtEl>
                                        <p:attrNameLst>
                                          <p:attrName>ppt_c</p:attrName>
                                        </p:attrNameLst>
                                      </p:cBhvr>
                                      <p:to>
                                        <a:schemeClr val="bg2"/>
                                      </p:to>
                                    </p:animClr>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5800" y="381000"/>
            <a:ext cx="7772400" cy="1143000"/>
          </a:xfrm>
        </p:spPr>
        <p:txBody>
          <a:bodyPr/>
          <a:lstStyle/>
          <a:p>
            <a:pPr eaLnBrk="1" hangingPunct="1"/>
            <a:r>
              <a:rPr lang="en-US">
                <a:latin typeface="Arial" charset="0"/>
              </a:rPr>
              <a:t>Prefixes in the SI System</a:t>
            </a:r>
          </a:p>
        </p:txBody>
      </p:sp>
      <p:sp>
        <p:nvSpPr>
          <p:cNvPr id="275459" name="Text Box 3"/>
          <p:cNvSpPr txBox="1">
            <a:spLocks noChangeArrowheads="1"/>
          </p:cNvSpPr>
          <p:nvPr/>
        </p:nvSpPr>
        <p:spPr bwMode="auto">
          <a:xfrm>
            <a:off x="463550" y="2070100"/>
            <a:ext cx="8299450" cy="4330700"/>
          </a:xfrm>
          <a:prstGeom prst="rect">
            <a:avLst/>
          </a:prstGeom>
          <a:solidFill>
            <a:srgbClr val="C5FFE2">
              <a:alpha val="50195"/>
            </a:srgbClr>
          </a:solidFill>
          <a:ln w="25400">
            <a:solidFill>
              <a:schemeClr val="tx1"/>
            </a:solidFill>
            <a:miter lim="800000"/>
            <a:headEnd/>
            <a:tailEnd/>
          </a:ln>
        </p:spPr>
        <p:txBody>
          <a:bodyPr>
            <a:spAutoFit/>
          </a:bodyPr>
          <a:lstStyle/>
          <a:p>
            <a:r>
              <a:rPr lang="en-US" sz="1600" b="1" dirty="0"/>
              <a:t>	</a:t>
            </a:r>
          </a:p>
          <a:p>
            <a:r>
              <a:rPr lang="en-US" sz="1600" b="1" dirty="0"/>
              <a:t>						      </a:t>
            </a:r>
            <a:r>
              <a:rPr lang="en-US" sz="1800" b="1" dirty="0"/>
              <a:t>Power of 10 for</a:t>
            </a:r>
          </a:p>
          <a:p>
            <a:r>
              <a:rPr lang="en-US" sz="1600" b="1" dirty="0"/>
              <a:t>   </a:t>
            </a:r>
            <a:r>
              <a:rPr lang="en-US" sz="1800" b="1" dirty="0"/>
              <a:t>Prefix	           Symbol		Meaning 	  Scientific Notation</a:t>
            </a:r>
          </a:p>
          <a:p>
            <a:r>
              <a:rPr lang="en-US" sz="1600" b="1" dirty="0"/>
              <a:t>_______________________________________________________________________</a:t>
            </a:r>
          </a:p>
          <a:p>
            <a:endParaRPr lang="en-US" sz="800" dirty="0"/>
          </a:p>
          <a:p>
            <a:r>
              <a:rPr lang="en-US" sz="1600" i="1" dirty="0"/>
              <a:t>   </a:t>
            </a:r>
            <a:r>
              <a:rPr lang="en-US" sz="1800" i="1" dirty="0"/>
              <a:t>mega-</a:t>
            </a:r>
            <a:r>
              <a:rPr lang="en-US" sz="1800" dirty="0"/>
              <a:t>		M	     1,000,000			10</a:t>
            </a:r>
            <a:r>
              <a:rPr lang="en-US" sz="1800" baseline="30000" dirty="0"/>
              <a:t>6</a:t>
            </a:r>
          </a:p>
          <a:p>
            <a:endParaRPr lang="en-US" sz="1800" dirty="0"/>
          </a:p>
          <a:p>
            <a:r>
              <a:rPr lang="en-US" sz="1600" dirty="0"/>
              <a:t>   </a:t>
            </a:r>
            <a:r>
              <a:rPr lang="en-US" sz="1800" i="1" dirty="0"/>
              <a:t>kilo-</a:t>
            </a:r>
            <a:r>
              <a:rPr lang="en-US" sz="1800" dirty="0"/>
              <a:t>		k	            1,000			10</a:t>
            </a:r>
            <a:r>
              <a:rPr lang="en-US" sz="1800" baseline="30000" dirty="0"/>
              <a:t>3</a:t>
            </a:r>
            <a:endParaRPr lang="en-US" sz="1800" dirty="0"/>
          </a:p>
          <a:p>
            <a:endParaRPr lang="en-US" sz="800" dirty="0"/>
          </a:p>
          <a:p>
            <a:r>
              <a:rPr lang="en-US" sz="1600" dirty="0"/>
              <a:t>   </a:t>
            </a:r>
            <a:r>
              <a:rPr lang="en-US" sz="1800" i="1" dirty="0" err="1"/>
              <a:t>deci</a:t>
            </a:r>
            <a:r>
              <a:rPr lang="en-US" sz="1800" i="1" dirty="0"/>
              <a:t>-</a:t>
            </a:r>
            <a:r>
              <a:rPr lang="en-US" sz="1800" dirty="0"/>
              <a:t>		d		   0.1			10</a:t>
            </a:r>
            <a:r>
              <a:rPr lang="en-US" sz="1800" baseline="30000" dirty="0"/>
              <a:t>-1</a:t>
            </a:r>
            <a:endParaRPr lang="en-US" sz="1800" dirty="0"/>
          </a:p>
          <a:p>
            <a:endParaRPr lang="en-US" sz="800" dirty="0"/>
          </a:p>
          <a:p>
            <a:r>
              <a:rPr lang="en-US" sz="1600" dirty="0"/>
              <a:t>   </a:t>
            </a:r>
            <a:r>
              <a:rPr lang="en-US" sz="1800" i="1" dirty="0"/>
              <a:t>centi-</a:t>
            </a:r>
            <a:r>
              <a:rPr lang="en-US" sz="1800" dirty="0"/>
              <a:t>		c		   0.01			10</a:t>
            </a:r>
            <a:r>
              <a:rPr lang="en-US" sz="1800" baseline="30000" dirty="0"/>
              <a:t>-2</a:t>
            </a:r>
            <a:endParaRPr lang="en-US" sz="1800" dirty="0"/>
          </a:p>
          <a:p>
            <a:endParaRPr lang="en-US" sz="800" dirty="0"/>
          </a:p>
          <a:p>
            <a:r>
              <a:rPr lang="en-US" sz="1600" dirty="0"/>
              <a:t>   </a:t>
            </a:r>
            <a:r>
              <a:rPr lang="en-US" sz="1800" i="1" dirty="0"/>
              <a:t>milli-</a:t>
            </a:r>
            <a:r>
              <a:rPr lang="en-US" sz="1800" dirty="0"/>
              <a:t>		m		   0.001			10</a:t>
            </a:r>
            <a:r>
              <a:rPr lang="en-US" sz="1800" baseline="30000" dirty="0"/>
              <a:t>-3</a:t>
            </a:r>
            <a:endParaRPr lang="en-US" sz="1800" dirty="0"/>
          </a:p>
          <a:p>
            <a:endParaRPr lang="en-US" sz="800" dirty="0"/>
          </a:p>
          <a:p>
            <a:r>
              <a:rPr lang="en-US" sz="1600" dirty="0"/>
              <a:t>   </a:t>
            </a:r>
            <a:r>
              <a:rPr lang="en-US" sz="1800" i="1" dirty="0"/>
              <a:t>micro-	</a:t>
            </a:r>
            <a:r>
              <a:rPr lang="en-US" sz="1800" dirty="0"/>
              <a:t>	</a:t>
            </a:r>
            <a:r>
              <a:rPr lang="en-US" sz="1800" dirty="0">
                <a:latin typeface="Symbol" pitchFamily="18" charset="2"/>
              </a:rPr>
              <a:t>m</a:t>
            </a:r>
            <a:r>
              <a:rPr lang="en-US" sz="1800" dirty="0"/>
              <a:t>		   0.000001		10</a:t>
            </a:r>
            <a:r>
              <a:rPr lang="en-US" sz="1800" baseline="30000" dirty="0"/>
              <a:t>-6</a:t>
            </a:r>
            <a:endParaRPr lang="en-US" sz="1800" dirty="0"/>
          </a:p>
          <a:p>
            <a:endParaRPr lang="en-US" sz="800" dirty="0"/>
          </a:p>
          <a:p>
            <a:r>
              <a:rPr lang="en-US" sz="1600" dirty="0"/>
              <a:t>   </a:t>
            </a:r>
            <a:r>
              <a:rPr lang="en-US" sz="1800" i="1" dirty="0" err="1"/>
              <a:t>nano</a:t>
            </a:r>
            <a:r>
              <a:rPr lang="en-US" sz="1800" i="1" dirty="0"/>
              <a:t>-</a:t>
            </a:r>
            <a:r>
              <a:rPr lang="en-US" sz="1800" dirty="0"/>
              <a:t>		n		   0.000000001		10</a:t>
            </a:r>
            <a:r>
              <a:rPr lang="en-US" sz="1800" baseline="30000" dirty="0"/>
              <a:t>-9</a:t>
            </a:r>
            <a:endParaRPr lang="en-US" sz="1800" dirty="0"/>
          </a:p>
          <a:p>
            <a:endParaRPr lang="en-US" sz="1600" dirty="0"/>
          </a:p>
        </p:txBody>
      </p:sp>
      <p:sp>
        <p:nvSpPr>
          <p:cNvPr id="275460" name="Text Box 4"/>
          <p:cNvSpPr txBox="1">
            <a:spLocks noChangeArrowheads="1"/>
          </p:cNvSpPr>
          <p:nvPr/>
        </p:nvSpPr>
        <p:spPr bwMode="auto">
          <a:xfrm>
            <a:off x="914400" y="1531938"/>
            <a:ext cx="4800600" cy="850900"/>
          </a:xfrm>
          <a:prstGeom prst="rect">
            <a:avLst/>
          </a:prstGeom>
          <a:solidFill>
            <a:srgbClr val="E5E5FF"/>
          </a:solidFill>
          <a:ln w="25400">
            <a:solidFill>
              <a:schemeClr val="tx1"/>
            </a:solidFill>
            <a:miter lim="800000"/>
            <a:headEnd/>
            <a:tailEnd/>
          </a:ln>
        </p:spPr>
        <p:txBody>
          <a:bodyPr>
            <a:spAutoFit/>
          </a:bodyPr>
          <a:lstStyle/>
          <a:p>
            <a:r>
              <a:rPr lang="en-US" sz="1600" b="1"/>
              <a:t> </a:t>
            </a:r>
            <a:endParaRPr lang="en-US" sz="800" b="1"/>
          </a:p>
          <a:p>
            <a:r>
              <a:rPr lang="en-US" sz="1600" b="1"/>
              <a:t>The Commonly Used Prefixes in the SI System</a:t>
            </a:r>
          </a:p>
          <a:p>
            <a:endParaRPr lang="en-US" sz="1600"/>
          </a:p>
        </p:txBody>
      </p:sp>
      <p:sp>
        <p:nvSpPr>
          <p:cNvPr id="275461" name="Rectangle 6"/>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118</a:t>
            </a:r>
          </a:p>
        </p:txBody>
      </p:sp>
      <p:sp>
        <p:nvSpPr>
          <p:cNvPr id="275462" name="AutoShape 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57897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atin typeface="Arial" charset="0"/>
              </a:rPr>
              <a:t>Applied Science</a:t>
            </a:r>
          </a:p>
        </p:txBody>
      </p:sp>
      <p:sp>
        <p:nvSpPr>
          <p:cNvPr id="409603" name="Rectangle 3"/>
          <p:cNvSpPr>
            <a:spLocks noGrp="1" noChangeArrowheads="1"/>
          </p:cNvSpPr>
          <p:nvPr>
            <p:ph type="body" idx="1"/>
          </p:nvPr>
        </p:nvSpPr>
        <p:spPr>
          <a:xfrm>
            <a:off x="685800" y="1981200"/>
            <a:ext cx="7772400" cy="1295400"/>
          </a:xfrm>
        </p:spPr>
        <p:txBody>
          <a:bodyPr/>
          <a:lstStyle/>
          <a:p>
            <a:pPr eaLnBrk="1" hangingPunct="1">
              <a:buFontTx/>
              <a:buNone/>
            </a:pPr>
            <a:r>
              <a:rPr lang="en-US">
                <a:latin typeface="Arial" charset="0"/>
              </a:rPr>
              <a:t>The practical application of scientific discoveries.</a:t>
            </a:r>
          </a:p>
          <a:p>
            <a:pPr eaLnBrk="1" hangingPunct="1">
              <a:buFontTx/>
              <a:buNone/>
            </a:pPr>
            <a:endParaRPr lang="en-US">
              <a:latin typeface="Arial" charset="0"/>
            </a:endParaRPr>
          </a:p>
        </p:txBody>
      </p:sp>
      <p:pic>
        <p:nvPicPr>
          <p:cNvPr id="97284" name="Picture 4" descr="Technology"/>
          <p:cNvPicPr>
            <a:picLocks noChangeAspect="1" noChangeArrowheads="1"/>
          </p:cNvPicPr>
          <p:nvPr/>
        </p:nvPicPr>
        <p:blipFill>
          <a:blip r:embed="rId4" cstate="print"/>
          <a:srcRect/>
          <a:stretch>
            <a:fillRect/>
          </a:stretch>
        </p:blipFill>
        <p:spPr bwMode="auto">
          <a:xfrm>
            <a:off x="6019800" y="2590800"/>
            <a:ext cx="2971800" cy="2600325"/>
          </a:xfrm>
          <a:prstGeom prst="rect">
            <a:avLst/>
          </a:prstGeom>
          <a:noFill/>
          <a:ln w="9525">
            <a:noFill/>
            <a:miter lim="800000"/>
            <a:headEnd/>
            <a:tailEnd/>
          </a:ln>
        </p:spPr>
      </p:pic>
      <p:sp>
        <p:nvSpPr>
          <p:cNvPr id="409606" name="Rectangle 6"/>
          <p:cNvSpPr>
            <a:spLocks noChangeArrowheads="1"/>
          </p:cNvSpPr>
          <p:nvPr/>
        </p:nvSpPr>
        <p:spPr bwMode="auto">
          <a:xfrm>
            <a:off x="1143000" y="3429000"/>
            <a:ext cx="4953000" cy="1373188"/>
          </a:xfrm>
          <a:prstGeom prst="rect">
            <a:avLst/>
          </a:prstGeom>
          <a:noFill/>
          <a:ln w="9525">
            <a:noFill/>
            <a:miter lim="800000"/>
            <a:headEnd/>
            <a:tailEnd/>
          </a:ln>
          <a:effectLst/>
        </p:spPr>
        <p:txBody>
          <a:bodyPr>
            <a:spAutoFit/>
          </a:bodyPr>
          <a:lstStyle/>
          <a:p>
            <a:pPr lvl="1">
              <a:buFontTx/>
              <a:buChar char="-"/>
              <a:defRPr/>
            </a:pPr>
            <a:r>
              <a:rPr lang="en-US" sz="2800"/>
              <a:t>Also known as     </a:t>
            </a:r>
          </a:p>
          <a:p>
            <a:pPr lvl="1">
              <a:defRPr/>
            </a:pPr>
            <a:r>
              <a:rPr lang="en-US" sz="2800"/>
              <a:t>  “</a:t>
            </a:r>
            <a:r>
              <a:rPr lang="en-US" sz="2800">
                <a:solidFill>
                  <a:schemeClr val="accent2"/>
                </a:solidFill>
                <a:effectLst>
                  <a:outerShdw blurRad="38100" dist="38100" dir="2700000" algn="tl">
                    <a:srgbClr val="C0C0C0"/>
                  </a:outerShdw>
                </a:effectLst>
              </a:rPr>
              <a:t>technology</a:t>
            </a:r>
            <a:r>
              <a:rPr lang="en-US" sz="2800"/>
              <a:t>”</a:t>
            </a:r>
          </a:p>
          <a:p>
            <a:pPr lvl="1">
              <a:defRPr/>
            </a:pPr>
            <a:endParaRPr lang="en-US" sz="2800"/>
          </a:p>
        </p:txBody>
      </p:sp>
      <p:sp>
        <p:nvSpPr>
          <p:cNvPr id="409607" name="Rectangle 7"/>
          <p:cNvSpPr>
            <a:spLocks noChangeArrowheads="1"/>
          </p:cNvSpPr>
          <p:nvPr/>
        </p:nvSpPr>
        <p:spPr bwMode="auto">
          <a:xfrm>
            <a:off x="1143000" y="4267200"/>
            <a:ext cx="6248400" cy="1249363"/>
          </a:xfrm>
          <a:prstGeom prst="rect">
            <a:avLst/>
          </a:prstGeom>
          <a:noFill/>
          <a:ln w="9525">
            <a:noFill/>
            <a:miter lim="800000"/>
            <a:headEnd/>
            <a:tailEnd/>
          </a:ln>
        </p:spPr>
        <p:txBody>
          <a:bodyPr>
            <a:spAutoFit/>
          </a:bodyPr>
          <a:lstStyle/>
          <a:p>
            <a:pPr lvl="1"/>
            <a:r>
              <a:rPr lang="en-US" sz="2800"/>
              <a:t>- Used to improve our lives</a:t>
            </a:r>
          </a:p>
          <a:p>
            <a:pPr lvl="2"/>
            <a:r>
              <a:rPr lang="en-US"/>
              <a:t>	Cell phones</a:t>
            </a:r>
          </a:p>
          <a:p>
            <a:pPr lvl="2"/>
            <a:r>
              <a:rPr lang="en-US"/>
              <a:t>	Biodegradable garbage bags</a:t>
            </a:r>
          </a:p>
        </p:txBody>
      </p:sp>
      <p:sp>
        <p:nvSpPr>
          <p:cNvPr id="97287"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99999502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wipe(up)">
                                      <p:cBhvr>
                                        <p:cTn id="7" dur="75"/>
                                        <p:tgtEl>
                                          <p:spTgt spid="409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09606"/>
                                        </p:tgtEl>
                                        <p:attrNameLst>
                                          <p:attrName>style.visibility</p:attrName>
                                        </p:attrNameLst>
                                      </p:cBhvr>
                                      <p:to>
                                        <p:strVal val="visible"/>
                                      </p:to>
                                    </p:set>
                                    <p:anim calcmode="lin" valueType="num">
                                      <p:cBhvr>
                                        <p:cTn id="12" dur="1000" fill="hold"/>
                                        <p:tgtEl>
                                          <p:spTgt spid="409606"/>
                                        </p:tgtEl>
                                        <p:attrNameLst>
                                          <p:attrName>ppt_w</p:attrName>
                                        </p:attrNameLst>
                                      </p:cBhvr>
                                      <p:tavLst>
                                        <p:tav tm="0">
                                          <p:val>
                                            <p:fltVal val="0"/>
                                          </p:val>
                                        </p:tav>
                                        <p:tav tm="100000">
                                          <p:val>
                                            <p:strVal val="#ppt_w"/>
                                          </p:val>
                                        </p:tav>
                                      </p:tavLst>
                                    </p:anim>
                                    <p:anim calcmode="lin" valueType="num">
                                      <p:cBhvr>
                                        <p:cTn id="13" dur="1000" fill="hold"/>
                                        <p:tgtEl>
                                          <p:spTgt spid="409606"/>
                                        </p:tgtEl>
                                        <p:attrNameLst>
                                          <p:attrName>ppt_h</p:attrName>
                                        </p:attrNameLst>
                                      </p:cBhvr>
                                      <p:tavLst>
                                        <p:tav tm="0">
                                          <p:val>
                                            <p:fltVal val="0"/>
                                          </p:val>
                                        </p:tav>
                                        <p:tav tm="100000">
                                          <p:val>
                                            <p:strVal val="#ppt_h"/>
                                          </p:val>
                                        </p:tav>
                                      </p:tavLst>
                                    </p:anim>
                                    <p:animEffect transition="in" filter="fade">
                                      <p:cBhvr>
                                        <p:cTn id="14" dur="1000"/>
                                        <p:tgtEl>
                                          <p:spTgt spid="40960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09607"/>
                                        </p:tgtEl>
                                        <p:attrNameLst>
                                          <p:attrName>style.visibility</p:attrName>
                                        </p:attrNameLst>
                                      </p:cBhvr>
                                      <p:to>
                                        <p:strVal val="visible"/>
                                      </p:to>
                                    </p:set>
                                    <p:anim calcmode="lin" valueType="num">
                                      <p:cBhvr>
                                        <p:cTn id="19" dur="1000" fill="hold"/>
                                        <p:tgtEl>
                                          <p:spTgt spid="409607"/>
                                        </p:tgtEl>
                                        <p:attrNameLst>
                                          <p:attrName>ppt_w</p:attrName>
                                        </p:attrNameLst>
                                      </p:cBhvr>
                                      <p:tavLst>
                                        <p:tav tm="0">
                                          <p:val>
                                            <p:strVal val="#ppt_w*0.70"/>
                                          </p:val>
                                        </p:tav>
                                        <p:tav tm="100000">
                                          <p:val>
                                            <p:strVal val="#ppt_w"/>
                                          </p:val>
                                        </p:tav>
                                      </p:tavLst>
                                    </p:anim>
                                    <p:anim calcmode="lin" valueType="num">
                                      <p:cBhvr>
                                        <p:cTn id="20" dur="1000" fill="hold"/>
                                        <p:tgtEl>
                                          <p:spTgt spid="409607"/>
                                        </p:tgtEl>
                                        <p:attrNameLst>
                                          <p:attrName>ppt_h</p:attrName>
                                        </p:attrNameLst>
                                      </p:cBhvr>
                                      <p:tavLst>
                                        <p:tav tm="0">
                                          <p:val>
                                            <p:strVal val="#ppt_h"/>
                                          </p:val>
                                        </p:tav>
                                        <p:tav tm="100000">
                                          <p:val>
                                            <p:strVal val="#ppt_h"/>
                                          </p:val>
                                        </p:tav>
                                      </p:tavLst>
                                    </p:anim>
                                    <p:animEffect transition="in" filter="fade">
                                      <p:cBhvr>
                                        <p:cTn id="21" dur="1000"/>
                                        <p:tgtEl>
                                          <p:spTgt spid="409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P spid="409606" grpId="0"/>
      <p:bldP spid="4096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atin typeface="Arial" charset="0"/>
              </a:rPr>
              <a:t>Corning Glass</a:t>
            </a:r>
          </a:p>
        </p:txBody>
      </p:sp>
      <p:pic>
        <p:nvPicPr>
          <p:cNvPr id="98307" name="Picture 3" descr="astronaught"/>
          <p:cNvPicPr>
            <a:picLocks noChangeAspect="1" noChangeArrowheads="1"/>
          </p:cNvPicPr>
          <p:nvPr/>
        </p:nvPicPr>
        <p:blipFill>
          <a:blip r:embed="rId5" cstate="print"/>
          <a:srcRect/>
          <a:stretch>
            <a:fillRect/>
          </a:stretch>
        </p:blipFill>
        <p:spPr bwMode="auto">
          <a:xfrm>
            <a:off x="3810000" y="2895600"/>
            <a:ext cx="2217738" cy="2400300"/>
          </a:xfrm>
          <a:prstGeom prst="rect">
            <a:avLst/>
          </a:prstGeom>
          <a:noFill/>
          <a:ln w="28575">
            <a:solidFill>
              <a:schemeClr val="tx1"/>
            </a:solidFill>
            <a:miter lim="800000"/>
            <a:headEnd/>
            <a:tailEnd/>
          </a:ln>
        </p:spPr>
      </p:pic>
      <p:pic>
        <p:nvPicPr>
          <p:cNvPr id="98308" name="Picture 5" descr="NASA"/>
          <p:cNvPicPr>
            <a:picLocks noChangeAspect="1" noChangeArrowheads="1"/>
          </p:cNvPicPr>
          <p:nvPr/>
        </p:nvPicPr>
        <p:blipFill>
          <a:blip r:embed="rId6" cstate="print"/>
          <a:srcRect/>
          <a:stretch>
            <a:fillRect/>
          </a:stretch>
        </p:blipFill>
        <p:spPr bwMode="auto">
          <a:xfrm>
            <a:off x="914400" y="457200"/>
            <a:ext cx="1371600" cy="1371600"/>
          </a:xfrm>
          <a:prstGeom prst="rect">
            <a:avLst/>
          </a:prstGeom>
          <a:noFill/>
          <a:ln w="9525">
            <a:noFill/>
            <a:miter lim="800000"/>
            <a:headEnd/>
            <a:tailEnd/>
          </a:ln>
        </p:spPr>
      </p:pic>
      <p:sp>
        <p:nvSpPr>
          <p:cNvPr id="412678" name="Text Box 6"/>
          <p:cNvSpPr txBox="1">
            <a:spLocks noChangeArrowheads="1"/>
          </p:cNvSpPr>
          <p:nvPr/>
        </p:nvSpPr>
        <p:spPr bwMode="auto">
          <a:xfrm>
            <a:off x="517525" y="1944688"/>
            <a:ext cx="3173413" cy="2041525"/>
          </a:xfrm>
          <a:prstGeom prst="rect">
            <a:avLst/>
          </a:prstGeom>
          <a:noFill/>
          <a:ln w="9525">
            <a:noFill/>
            <a:miter lim="800000"/>
            <a:headEnd/>
            <a:tailEnd/>
          </a:ln>
          <a:effectLst/>
        </p:spPr>
        <p:txBody>
          <a:bodyPr wrap="none">
            <a:spAutoFit/>
          </a:bodyPr>
          <a:lstStyle/>
          <a:p>
            <a:pPr>
              <a:defRPr/>
            </a:pPr>
            <a:r>
              <a:rPr lang="en-US"/>
              <a:t>NASA’s Problem</a:t>
            </a:r>
          </a:p>
          <a:p>
            <a:pPr>
              <a:defRPr/>
            </a:pPr>
            <a:r>
              <a:rPr lang="en-US"/>
              <a:t>   </a:t>
            </a:r>
            <a:r>
              <a:rPr lang="en-US" sz="2000"/>
              <a:t>Design a material</a:t>
            </a:r>
          </a:p>
          <a:p>
            <a:pPr>
              <a:defRPr/>
            </a:pPr>
            <a:r>
              <a:rPr lang="en-US" sz="2000"/>
              <a:t>that is </a:t>
            </a:r>
            <a:r>
              <a:rPr lang="en-US" sz="2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clear</a:t>
            </a:r>
            <a:r>
              <a:rPr lang="en-US" sz="2000" b="1"/>
              <a:t> </a:t>
            </a:r>
            <a:r>
              <a:rPr lang="en-US" sz="2000"/>
              <a:t>and can with-</a:t>
            </a:r>
          </a:p>
          <a:p>
            <a:pPr>
              <a:defRPr/>
            </a:pPr>
            <a:r>
              <a:rPr lang="en-US" sz="2000"/>
              <a:t>stand extreme differences </a:t>
            </a:r>
          </a:p>
          <a:p>
            <a:pPr>
              <a:defRPr/>
            </a:pPr>
            <a:r>
              <a:rPr lang="en-US" sz="2000"/>
              <a:t>in temperature without fail-</a:t>
            </a:r>
          </a:p>
          <a:p>
            <a:pPr>
              <a:defRPr/>
            </a:pPr>
            <a:r>
              <a:rPr lang="en-US" sz="2000"/>
              <a:t>ing (cracking).</a:t>
            </a:r>
          </a:p>
        </p:txBody>
      </p:sp>
      <p:sp>
        <p:nvSpPr>
          <p:cNvPr id="412679" name="Text Box 7"/>
          <p:cNvSpPr txBox="1">
            <a:spLocks noChangeArrowheads="1"/>
          </p:cNvSpPr>
          <p:nvPr/>
        </p:nvSpPr>
        <p:spPr bwMode="auto">
          <a:xfrm>
            <a:off x="593725" y="4154488"/>
            <a:ext cx="4144963" cy="1736725"/>
          </a:xfrm>
          <a:prstGeom prst="rect">
            <a:avLst/>
          </a:prstGeom>
          <a:noFill/>
          <a:ln w="9525">
            <a:noFill/>
            <a:miter lim="800000"/>
            <a:headEnd/>
            <a:tailEnd/>
          </a:ln>
        </p:spPr>
        <p:txBody>
          <a:bodyPr wrap="none">
            <a:spAutoFit/>
          </a:bodyPr>
          <a:lstStyle/>
          <a:p>
            <a:r>
              <a:rPr lang="en-US"/>
              <a:t>Corning Glass</a:t>
            </a:r>
          </a:p>
          <a:p>
            <a:r>
              <a:rPr lang="en-US"/>
              <a:t>   </a:t>
            </a:r>
            <a:r>
              <a:rPr lang="en-US" sz="2000"/>
              <a:t>FAILED…but </a:t>
            </a:r>
          </a:p>
          <a:p>
            <a:r>
              <a:rPr lang="en-US" sz="2000"/>
              <a:t>SUCCEEDED at making </a:t>
            </a:r>
          </a:p>
          <a:p>
            <a:r>
              <a:rPr lang="en-US" sz="2000"/>
              <a:t>great cookware that can </a:t>
            </a:r>
          </a:p>
          <a:p>
            <a:r>
              <a:rPr lang="en-US" sz="2000"/>
              <a:t>withstand extremes in temperature.</a:t>
            </a:r>
          </a:p>
        </p:txBody>
      </p:sp>
      <p:grpSp>
        <p:nvGrpSpPr>
          <p:cNvPr id="2" name="Group 15"/>
          <p:cNvGrpSpPr>
            <a:grpSpLocks/>
          </p:cNvGrpSpPr>
          <p:nvPr/>
        </p:nvGrpSpPr>
        <p:grpSpPr bwMode="auto">
          <a:xfrm>
            <a:off x="5105400" y="3200400"/>
            <a:ext cx="3765550" cy="1982788"/>
            <a:chOff x="3216" y="2016"/>
            <a:chExt cx="2372" cy="1249"/>
          </a:xfrm>
        </p:grpSpPr>
        <p:sp>
          <p:nvSpPr>
            <p:cNvPr id="98315" name="Line 8"/>
            <p:cNvSpPr>
              <a:spLocks noChangeShapeType="1"/>
            </p:cNvSpPr>
            <p:nvPr/>
          </p:nvSpPr>
          <p:spPr bwMode="auto">
            <a:xfrm flipH="1" flipV="1">
              <a:off x="3216" y="2016"/>
              <a:ext cx="1056" cy="672"/>
            </a:xfrm>
            <a:prstGeom prst="line">
              <a:avLst/>
            </a:prstGeom>
            <a:noFill/>
            <a:ln w="28575">
              <a:solidFill>
                <a:schemeClr val="tx1"/>
              </a:solidFill>
              <a:miter lim="800000"/>
              <a:headEnd/>
              <a:tailEnd type="triangle" w="med" len="med"/>
            </a:ln>
          </p:spPr>
          <p:txBody>
            <a:bodyPr wrap="none"/>
            <a:lstStyle/>
            <a:p>
              <a:endParaRPr lang="en-US"/>
            </a:p>
          </p:txBody>
        </p:sp>
        <p:sp>
          <p:nvSpPr>
            <p:cNvPr id="98316" name="Text Box 9"/>
            <p:cNvSpPr txBox="1">
              <a:spLocks noChangeArrowheads="1"/>
            </p:cNvSpPr>
            <p:nvPr/>
          </p:nvSpPr>
          <p:spPr bwMode="auto">
            <a:xfrm>
              <a:off x="4080" y="2688"/>
              <a:ext cx="1508" cy="577"/>
            </a:xfrm>
            <a:prstGeom prst="rect">
              <a:avLst/>
            </a:prstGeom>
            <a:noFill/>
            <a:ln w="9525">
              <a:noFill/>
              <a:miter lim="800000"/>
              <a:headEnd/>
              <a:tailEnd/>
            </a:ln>
          </p:spPr>
          <p:txBody>
            <a:bodyPr wrap="none">
              <a:spAutoFit/>
            </a:bodyPr>
            <a:lstStyle/>
            <a:p>
              <a:r>
                <a:rPr lang="en-US" sz="1800"/>
                <a:t>Design a face shield</a:t>
              </a:r>
            </a:p>
            <a:p>
              <a:r>
                <a:rPr lang="en-US" sz="1800"/>
                <a:t>to protect and provide</a:t>
              </a:r>
            </a:p>
            <a:p>
              <a:r>
                <a:rPr lang="en-US" sz="1800"/>
                <a:t>clear vision.</a:t>
              </a:r>
            </a:p>
          </p:txBody>
        </p:sp>
      </p:grpSp>
      <p:pic>
        <p:nvPicPr>
          <p:cNvPr id="412686" name="Picture 1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cstate="print"/>
          <a:srcRect/>
          <a:stretch>
            <a:fillRect/>
          </a:stretch>
        </p:blipFill>
        <p:spPr bwMode="auto">
          <a:xfrm>
            <a:off x="152400" y="5791200"/>
            <a:ext cx="304800" cy="304800"/>
          </a:xfrm>
          <a:prstGeom prst="rect">
            <a:avLst/>
          </a:prstGeom>
          <a:noFill/>
          <a:ln w="9525">
            <a:noFill/>
            <a:miter lim="800000"/>
            <a:headEnd/>
            <a:tailEnd/>
          </a:ln>
        </p:spPr>
      </p:pic>
      <p:sp>
        <p:nvSpPr>
          <p:cNvPr id="98313" name="AutoShape 16">
            <a:hlinkClick r:id="rId8"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98314" name="Picture 20" descr="APOLLO II  MOON LANDING BY  BUZZ ALDRIN, JR.  7/20/69&#10;">
            <a:hlinkClick r:id="rId9" action="ppaction://hlinksldjump" tooltip="APOLLO II  MOON LANDING BY  BUZZ ALDRIN, JR.  7/20/69"/>
          </p:cNvPr>
          <p:cNvPicPr>
            <a:picLocks noChangeAspect="1" noChangeArrowheads="1"/>
          </p:cNvPicPr>
          <p:nvPr/>
        </p:nvPicPr>
        <p:blipFill>
          <a:blip r:embed="rId10" cstate="print"/>
          <a:srcRect/>
          <a:stretch>
            <a:fillRect/>
          </a:stretch>
        </p:blipFill>
        <p:spPr bwMode="auto">
          <a:xfrm>
            <a:off x="6048375" y="1646238"/>
            <a:ext cx="2009775" cy="2038350"/>
          </a:xfrm>
          <a:prstGeom prst="rect">
            <a:avLst/>
          </a:prstGeom>
          <a:noFill/>
          <a:ln w="9525">
            <a:noFill/>
            <a:miter lim="800000"/>
            <a:headEnd/>
            <a:tailEnd/>
          </a:ln>
        </p:spPr>
      </p:pic>
    </p:spTree>
    <p:extLst>
      <p:ext uri="{BB962C8B-B14F-4D97-AF65-F5344CB8AC3E}">
        <p14:creationId xmlns:p14="http://schemas.microsoft.com/office/powerpoint/2010/main" val="9410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26" fill="hold"/>
                                        <p:tgtEl>
                                          <p:spTgt spid="412686"/>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12678"/>
                                        </p:tgtEl>
                                        <p:attrNameLst>
                                          <p:attrName>style.visibility</p:attrName>
                                        </p:attrNameLst>
                                      </p:cBhvr>
                                      <p:to>
                                        <p:strVal val="visible"/>
                                      </p:to>
                                    </p:set>
                                    <p:animEffect transition="in" filter="dissolve">
                                      <p:cBhvr>
                                        <p:cTn id="11" dur="1000"/>
                                        <p:tgtEl>
                                          <p:spTgt spid="412678"/>
                                        </p:tgtEl>
                                      </p:cBhvr>
                                    </p:animEffect>
                                  </p:childTnLst>
                                </p:cTn>
                              </p:par>
                            </p:childTnLst>
                          </p:cTn>
                        </p:par>
                        <p:par>
                          <p:cTn id="12" fill="hold">
                            <p:stCondLst>
                              <p:cond delay="1000"/>
                            </p:stCondLst>
                            <p:childTnLst>
                              <p:par>
                                <p:cTn id="13" presetID="9"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4126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12679"/>
                                        </p:tgtEl>
                                        <p:attrNameLst>
                                          <p:attrName>style.visibility</p:attrName>
                                        </p:attrNameLst>
                                      </p:cBhvr>
                                      <p:to>
                                        <p:strVal val="visible"/>
                                      </p:to>
                                    </p:set>
                                    <p:animEffect transition="in" filter="fade">
                                      <p:cBhvr>
                                        <p:cTn id="24" dur="2000"/>
                                        <p:tgtEl>
                                          <p:spTgt spid="4126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Prev" delay="0">
                      <p:tgtEl>
                        <p:sldTgt/>
                      </p:tgtEl>
                    </p:cond>
                    <p:cond evt="onStopAudio" delay="0">
                      <p:tgtEl>
                        <p:sldTgt/>
                      </p:tgtEl>
                    </p:cond>
                  </p:endCondLst>
                </p:cTn>
                <p:tgtEl>
                  <p:spTgt spid="412686"/>
                </p:tgtEl>
              </p:cMediaNode>
            </p:audio>
          </p:childTnLst>
        </p:cTn>
      </p:par>
    </p:tnLst>
    <p:bldLst>
      <p:bldP spid="412678" grpId="0"/>
      <p:bldP spid="412678" grpId="1"/>
      <p:bldP spid="4126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914400" y="685800"/>
            <a:ext cx="7162800" cy="1470025"/>
          </a:xfrm>
        </p:spPr>
        <p:txBody>
          <a:bodyPr/>
          <a:lstStyle/>
          <a:p>
            <a:pPr eaLnBrk="1" hangingPunct="1"/>
            <a:r>
              <a:rPr lang="en-US" b="1" i="1">
                <a:latin typeface="Arial" charset="0"/>
              </a:rPr>
              <a:t>How does scientific knowledge advance?</a:t>
            </a:r>
          </a:p>
        </p:txBody>
      </p:sp>
      <p:sp>
        <p:nvSpPr>
          <p:cNvPr id="541699" name="Rectangle 3"/>
          <p:cNvSpPr>
            <a:spLocks noGrp="1" noChangeArrowheads="1"/>
          </p:cNvSpPr>
          <p:nvPr>
            <p:ph type="subTitle" idx="1"/>
          </p:nvPr>
        </p:nvSpPr>
        <p:spPr>
          <a:xfrm>
            <a:off x="1600200" y="2667000"/>
            <a:ext cx="4343400" cy="533400"/>
          </a:xfrm>
        </p:spPr>
        <p:txBody>
          <a:bodyPr/>
          <a:lstStyle/>
          <a:p>
            <a:pPr algn="l" eaLnBrk="1" hangingPunct="1">
              <a:lnSpc>
                <a:spcPct val="80000"/>
              </a:lnSpc>
            </a:pPr>
            <a:r>
              <a:rPr lang="en-US">
                <a:latin typeface="Arial" charset="0"/>
              </a:rPr>
              <a:t>1. curiosity</a:t>
            </a:r>
          </a:p>
        </p:txBody>
      </p:sp>
      <p:pic>
        <p:nvPicPr>
          <p:cNvPr id="102404" name="Picture 4" descr="frog and dog"/>
          <p:cNvPicPr>
            <a:picLocks noChangeAspect="1" noChangeArrowheads="1"/>
          </p:cNvPicPr>
          <p:nvPr/>
        </p:nvPicPr>
        <p:blipFill>
          <a:blip r:embed="rId7" cstate="print"/>
          <a:srcRect/>
          <a:stretch>
            <a:fillRect/>
          </a:stretch>
        </p:blipFill>
        <p:spPr bwMode="auto">
          <a:xfrm>
            <a:off x="4419600" y="2438400"/>
            <a:ext cx="4191000" cy="3429000"/>
          </a:xfrm>
          <a:prstGeom prst="rect">
            <a:avLst/>
          </a:prstGeom>
          <a:noFill/>
          <a:ln w="9525">
            <a:noFill/>
            <a:miter lim="800000"/>
            <a:headEnd/>
            <a:tailEnd/>
          </a:ln>
        </p:spPr>
      </p:pic>
      <p:pic>
        <p:nvPicPr>
          <p:cNvPr id="54170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cstate="print"/>
          <a:srcRect/>
          <a:stretch>
            <a:fillRect/>
          </a:stretch>
        </p:blipFill>
        <p:spPr bwMode="auto">
          <a:xfrm>
            <a:off x="76200" y="5791200"/>
            <a:ext cx="304800" cy="304800"/>
          </a:xfrm>
          <a:prstGeom prst="rect">
            <a:avLst/>
          </a:prstGeom>
          <a:noFill/>
          <a:ln w="9525">
            <a:noFill/>
            <a:miter lim="800000"/>
            <a:headEnd/>
            <a:tailEnd/>
          </a:ln>
        </p:spPr>
      </p:pic>
      <p:pic>
        <p:nvPicPr>
          <p:cNvPr id="541703" name="Picture 7">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8" cstate="print"/>
          <a:srcRect/>
          <a:stretch>
            <a:fillRect/>
          </a:stretch>
        </p:blipFill>
        <p:spPr bwMode="auto">
          <a:xfrm>
            <a:off x="76200" y="5410200"/>
            <a:ext cx="304800" cy="304800"/>
          </a:xfrm>
          <a:prstGeom prst="rect">
            <a:avLst/>
          </a:prstGeom>
          <a:noFill/>
          <a:ln w="9525">
            <a:noFill/>
            <a:miter lim="800000"/>
            <a:headEnd/>
            <a:tailEnd/>
          </a:ln>
        </p:spPr>
      </p:pic>
      <p:sp>
        <p:nvSpPr>
          <p:cNvPr id="541704" name="Rectangle 8"/>
          <p:cNvSpPr>
            <a:spLocks noChangeArrowheads="1"/>
          </p:cNvSpPr>
          <p:nvPr/>
        </p:nvSpPr>
        <p:spPr bwMode="auto">
          <a:xfrm>
            <a:off x="1600200" y="3078163"/>
            <a:ext cx="4572000" cy="579437"/>
          </a:xfrm>
          <a:prstGeom prst="rect">
            <a:avLst/>
          </a:prstGeom>
          <a:noFill/>
          <a:ln w="9525">
            <a:noFill/>
            <a:miter lim="800000"/>
            <a:headEnd/>
            <a:tailEnd/>
          </a:ln>
        </p:spPr>
        <p:txBody>
          <a:bodyPr>
            <a:spAutoFit/>
          </a:bodyPr>
          <a:lstStyle/>
          <a:p>
            <a:r>
              <a:rPr lang="en-US" sz="3200" dirty="0"/>
              <a:t>2. good observations</a:t>
            </a:r>
          </a:p>
        </p:txBody>
      </p:sp>
      <p:sp>
        <p:nvSpPr>
          <p:cNvPr id="541705" name="Rectangle 9"/>
          <p:cNvSpPr>
            <a:spLocks noChangeArrowheads="1"/>
          </p:cNvSpPr>
          <p:nvPr/>
        </p:nvSpPr>
        <p:spPr bwMode="auto">
          <a:xfrm>
            <a:off x="1600200" y="3611563"/>
            <a:ext cx="4572000" cy="579437"/>
          </a:xfrm>
          <a:prstGeom prst="rect">
            <a:avLst/>
          </a:prstGeom>
          <a:noFill/>
          <a:ln w="9525">
            <a:noFill/>
            <a:miter lim="800000"/>
            <a:headEnd/>
            <a:tailEnd/>
          </a:ln>
        </p:spPr>
        <p:txBody>
          <a:bodyPr>
            <a:spAutoFit/>
          </a:bodyPr>
          <a:lstStyle/>
          <a:p>
            <a:r>
              <a:rPr lang="en-US" sz="3200" dirty="0"/>
              <a:t>3. determination</a:t>
            </a:r>
          </a:p>
        </p:txBody>
      </p:sp>
      <p:sp>
        <p:nvSpPr>
          <p:cNvPr id="541706" name="Rectangle 10"/>
          <p:cNvSpPr>
            <a:spLocks noChangeArrowheads="1"/>
          </p:cNvSpPr>
          <p:nvPr/>
        </p:nvSpPr>
        <p:spPr bwMode="auto">
          <a:xfrm>
            <a:off x="1600200" y="4144963"/>
            <a:ext cx="4572000" cy="579437"/>
          </a:xfrm>
          <a:prstGeom prst="rect">
            <a:avLst/>
          </a:prstGeom>
          <a:noFill/>
          <a:ln w="9525">
            <a:noFill/>
            <a:miter lim="800000"/>
            <a:headEnd/>
            <a:tailEnd/>
          </a:ln>
        </p:spPr>
        <p:txBody>
          <a:bodyPr>
            <a:spAutoFit/>
          </a:bodyPr>
          <a:lstStyle/>
          <a:p>
            <a:r>
              <a:rPr lang="en-US" sz="3200" dirty="0"/>
              <a:t>4. persistence</a:t>
            </a:r>
          </a:p>
        </p:txBody>
      </p:sp>
      <p:sp>
        <p:nvSpPr>
          <p:cNvPr id="102410" name="AutoShape 11">
            <a:hlinkClick r:id="rId9"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9558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8" fill="hold"/>
                                        <p:tgtEl>
                                          <p:spTgt spid="541701"/>
                                        </p:tgtEl>
                                      </p:cBhvr>
                                    </p:cmd>
                                  </p:childTnLst>
                                </p:cTn>
                              </p:par>
                            </p:childTnLst>
                          </p:cTn>
                        </p:par>
                        <p:par>
                          <p:cTn id="7" fill="hold">
                            <p:stCondLst>
                              <p:cond delay="4608"/>
                            </p:stCondLst>
                            <p:childTnLst>
                              <p:par>
                                <p:cTn id="8" presetID="9" presetClass="entr" presetSubtype="0" fill="hold" nodeType="afterEffect">
                                  <p:stCondLst>
                                    <p:cond delay="1500"/>
                                  </p:stCondLst>
                                  <p:childTnLst>
                                    <p:set>
                                      <p:cBhvr>
                                        <p:cTn id="9" dur="1" fill="hold">
                                          <p:stCondLst>
                                            <p:cond delay="0"/>
                                          </p:stCondLst>
                                        </p:cTn>
                                        <p:tgtEl>
                                          <p:spTgt spid="541699">
                                            <p:txEl>
                                              <p:pRg st="0" end="0"/>
                                            </p:txEl>
                                          </p:spTgt>
                                        </p:tgtEl>
                                        <p:attrNameLst>
                                          <p:attrName>style.visibility</p:attrName>
                                        </p:attrNameLst>
                                      </p:cBhvr>
                                      <p:to>
                                        <p:strVal val="visible"/>
                                      </p:to>
                                    </p:set>
                                    <p:animEffect transition="in" filter="dissolve">
                                      <p:cBhvr>
                                        <p:cTn id="10" dur="1000"/>
                                        <p:tgtEl>
                                          <p:spTgt spid="541699">
                                            <p:txEl>
                                              <p:pRg st="0" end="0"/>
                                            </p:txEl>
                                          </p:spTgt>
                                        </p:tgtEl>
                                      </p:cBhvr>
                                    </p:animEffect>
                                  </p:childTnLst>
                                </p:cTn>
                              </p:par>
                            </p:childTnLst>
                          </p:cTn>
                        </p:par>
                        <p:par>
                          <p:cTn id="11" fill="hold">
                            <p:stCondLst>
                              <p:cond delay="7108"/>
                            </p:stCondLst>
                            <p:childTnLst>
                              <p:par>
                                <p:cTn id="12" presetID="10" presetClass="entr" presetSubtype="0" fill="hold" grpId="0" nodeType="afterEffect">
                                  <p:stCondLst>
                                    <p:cond delay="2000"/>
                                  </p:stCondLst>
                                  <p:childTnLst>
                                    <p:set>
                                      <p:cBhvr>
                                        <p:cTn id="13" dur="1" fill="hold">
                                          <p:stCondLst>
                                            <p:cond delay="0"/>
                                          </p:stCondLst>
                                        </p:cTn>
                                        <p:tgtEl>
                                          <p:spTgt spid="541704"/>
                                        </p:tgtEl>
                                        <p:attrNameLst>
                                          <p:attrName>style.visibility</p:attrName>
                                        </p:attrNameLst>
                                      </p:cBhvr>
                                      <p:to>
                                        <p:strVal val="visible"/>
                                      </p:to>
                                    </p:set>
                                    <p:animEffect transition="in" filter="fade">
                                      <p:cBhvr>
                                        <p:cTn id="14" dur="2000"/>
                                        <p:tgtEl>
                                          <p:spTgt spid="541704"/>
                                        </p:tgtEl>
                                      </p:cBhvr>
                                    </p:animEffect>
                                  </p:childTnLst>
                                </p:cTn>
                              </p:par>
                            </p:childTnLst>
                          </p:cTn>
                        </p:par>
                        <p:par>
                          <p:cTn id="15" fill="hold">
                            <p:stCondLst>
                              <p:cond delay="11108"/>
                            </p:stCondLst>
                            <p:childTnLst>
                              <p:par>
                                <p:cTn id="16" presetID="10" presetClass="entr" presetSubtype="0" fill="hold" grpId="0" nodeType="afterEffect">
                                  <p:stCondLst>
                                    <p:cond delay="2000"/>
                                  </p:stCondLst>
                                  <p:childTnLst>
                                    <p:set>
                                      <p:cBhvr>
                                        <p:cTn id="17" dur="1" fill="hold">
                                          <p:stCondLst>
                                            <p:cond delay="0"/>
                                          </p:stCondLst>
                                        </p:cTn>
                                        <p:tgtEl>
                                          <p:spTgt spid="541705"/>
                                        </p:tgtEl>
                                        <p:attrNameLst>
                                          <p:attrName>style.visibility</p:attrName>
                                        </p:attrNameLst>
                                      </p:cBhvr>
                                      <p:to>
                                        <p:strVal val="visible"/>
                                      </p:to>
                                    </p:set>
                                    <p:animEffect transition="in" filter="fade">
                                      <p:cBhvr>
                                        <p:cTn id="18" dur="2000"/>
                                        <p:tgtEl>
                                          <p:spTgt spid="541705"/>
                                        </p:tgtEl>
                                      </p:cBhvr>
                                    </p:animEffect>
                                  </p:childTnLst>
                                </p:cTn>
                              </p:par>
                            </p:childTnLst>
                          </p:cTn>
                        </p:par>
                        <p:par>
                          <p:cTn id="19" fill="hold">
                            <p:stCondLst>
                              <p:cond delay="15108"/>
                            </p:stCondLst>
                            <p:childTnLst>
                              <p:par>
                                <p:cTn id="20" presetID="10" presetClass="entr" presetSubtype="0" fill="hold" grpId="0" nodeType="afterEffect">
                                  <p:stCondLst>
                                    <p:cond delay="1500"/>
                                  </p:stCondLst>
                                  <p:childTnLst>
                                    <p:set>
                                      <p:cBhvr>
                                        <p:cTn id="21" dur="1" fill="hold">
                                          <p:stCondLst>
                                            <p:cond delay="0"/>
                                          </p:stCondLst>
                                        </p:cTn>
                                        <p:tgtEl>
                                          <p:spTgt spid="541706"/>
                                        </p:tgtEl>
                                        <p:attrNameLst>
                                          <p:attrName>style.visibility</p:attrName>
                                        </p:attrNameLst>
                                      </p:cBhvr>
                                      <p:to>
                                        <p:strVal val="visible"/>
                                      </p:to>
                                    </p:set>
                                    <p:animEffect transition="in" filter="fade">
                                      <p:cBhvr>
                                        <p:cTn id="22" dur="2000"/>
                                        <p:tgtEl>
                                          <p:spTgt spid="541706"/>
                                        </p:tgtEl>
                                      </p:cBhvr>
                                    </p:animEffect>
                                  </p:childTnLst>
                                </p:cTn>
                              </p:par>
                            </p:childTnLst>
                          </p:cTn>
                        </p:par>
                        <p:par>
                          <p:cTn id="23" fill="hold">
                            <p:stCondLst>
                              <p:cond delay="18608"/>
                            </p:stCondLst>
                            <p:childTnLst>
                              <p:par>
                                <p:cTn id="24" presetID="1" presetClass="mediacall" presetSubtype="0" fill="hold" nodeType="afterEffect">
                                  <p:stCondLst>
                                    <p:cond delay="0"/>
                                  </p:stCondLst>
                                  <p:childTnLst>
                                    <p:cmd type="call" cmd="playFrom(0.0)">
                                      <p:cBhvr>
                                        <p:cTn id="25" dur="2981" fill="hold"/>
                                        <p:tgtEl>
                                          <p:spTgt spid="5417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fill="hold" display="0">
                  <p:stCondLst>
                    <p:cond delay="indefinite"/>
                  </p:stCondLst>
                  <p:endCondLst>
                    <p:cond evt="onPrev" delay="0">
                      <p:tgtEl>
                        <p:sldTgt/>
                      </p:tgtEl>
                    </p:cond>
                    <p:cond evt="onStopAudio" delay="0">
                      <p:tgtEl>
                        <p:sldTgt/>
                      </p:tgtEl>
                    </p:cond>
                  </p:endCondLst>
                </p:cTn>
                <p:tgtEl>
                  <p:spTgt spid="541701"/>
                </p:tgtEl>
              </p:cMediaNode>
            </p:audio>
            <p:audio>
              <p:cMediaNode showWhenStopped="0">
                <p:cTn id="27" fill="hold" display="0">
                  <p:stCondLst>
                    <p:cond delay="indefinite"/>
                  </p:stCondLst>
                  <p:endCondLst>
                    <p:cond evt="onNext" delay="0">
                      <p:tgtEl>
                        <p:sldTgt/>
                      </p:tgtEl>
                    </p:cond>
                    <p:cond evt="onPrev" delay="0">
                      <p:tgtEl>
                        <p:sldTgt/>
                      </p:tgtEl>
                    </p:cond>
                    <p:cond evt="onStopAudio" delay="0">
                      <p:tgtEl>
                        <p:sldTgt/>
                      </p:tgtEl>
                    </p:cond>
                  </p:endCondLst>
                </p:cTn>
                <p:tgtEl>
                  <p:spTgt spid="541703"/>
                </p:tgtEl>
              </p:cMediaNode>
            </p:audio>
          </p:childTnLst>
        </p:cTn>
      </p:par>
    </p:tnLst>
    <p:bldLst>
      <p:bldP spid="541704" grpId="0"/>
      <p:bldP spid="541705" grpId="0"/>
      <p:bldP spid="5417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09600" y="1066800"/>
            <a:ext cx="7772400" cy="1470025"/>
          </a:xfrm>
        </p:spPr>
        <p:txBody>
          <a:bodyPr/>
          <a:lstStyle/>
          <a:p>
            <a:pPr eaLnBrk="1" hangingPunct="1"/>
            <a:r>
              <a:rPr lang="en-US" sz="4000" b="1" i="1"/>
              <a:t>The Scientific Method</a:t>
            </a:r>
          </a:p>
        </p:txBody>
      </p:sp>
      <p:pic>
        <p:nvPicPr>
          <p:cNvPr id="104451" name="Picture 3" descr="round bottom flask"/>
          <p:cNvPicPr>
            <a:picLocks noChangeAspect="1" noChangeArrowheads="1"/>
          </p:cNvPicPr>
          <p:nvPr/>
        </p:nvPicPr>
        <p:blipFill>
          <a:blip r:embed="rId3" cstate="print"/>
          <a:srcRect/>
          <a:stretch>
            <a:fillRect/>
          </a:stretch>
        </p:blipFill>
        <p:spPr bwMode="auto">
          <a:xfrm>
            <a:off x="3267075" y="2438400"/>
            <a:ext cx="3209925" cy="3429000"/>
          </a:xfrm>
          <a:prstGeom prst="rect">
            <a:avLst/>
          </a:prstGeom>
          <a:noFill/>
          <a:ln w="9525">
            <a:noFill/>
            <a:miter lim="800000"/>
            <a:headEnd/>
            <a:tailEnd/>
          </a:ln>
        </p:spPr>
      </p:pic>
      <p:sp>
        <p:nvSpPr>
          <p:cNvPr id="104452"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42846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1"/>
          </p:nvPr>
        </p:nvSpPr>
        <p:spPr>
          <a:xfrm>
            <a:off x="1143000" y="609600"/>
            <a:ext cx="6858000" cy="1143000"/>
          </a:xfrm>
        </p:spPr>
        <p:txBody>
          <a:bodyPr/>
          <a:lstStyle/>
          <a:p>
            <a:pPr eaLnBrk="1" hangingPunct="1"/>
            <a:r>
              <a:rPr lang="en-US">
                <a:latin typeface="Arial" charset="0"/>
              </a:rPr>
              <a:t>Using the scientific method requires that one be a good observer. </a:t>
            </a:r>
          </a:p>
        </p:txBody>
      </p:sp>
      <p:sp>
        <p:nvSpPr>
          <p:cNvPr id="543747" name="Rectangle 3"/>
          <p:cNvSpPr>
            <a:spLocks noChangeArrowheads="1"/>
          </p:cNvSpPr>
          <p:nvPr/>
        </p:nvSpPr>
        <p:spPr bwMode="auto">
          <a:xfrm>
            <a:off x="914400" y="4373563"/>
            <a:ext cx="6559550" cy="579437"/>
          </a:xfrm>
          <a:prstGeom prst="rect">
            <a:avLst/>
          </a:prstGeom>
          <a:noFill/>
          <a:ln w="9525">
            <a:noFill/>
            <a:miter lim="800000"/>
            <a:headEnd/>
            <a:tailEnd/>
          </a:ln>
        </p:spPr>
        <p:txBody>
          <a:bodyPr wrap="none">
            <a:spAutoFit/>
          </a:bodyPr>
          <a:lstStyle/>
          <a:p>
            <a:r>
              <a:rPr lang="en-US" sz="3200" b="1">
                <a:solidFill>
                  <a:srgbClr val="0000FF"/>
                </a:solidFill>
              </a:rPr>
              <a:t>observation			inference</a:t>
            </a:r>
          </a:p>
        </p:txBody>
      </p:sp>
      <p:sp>
        <p:nvSpPr>
          <p:cNvPr id="543748" name="Rectangle 4"/>
          <p:cNvSpPr>
            <a:spLocks noChangeArrowheads="1"/>
          </p:cNvSpPr>
          <p:nvPr/>
        </p:nvSpPr>
        <p:spPr bwMode="auto">
          <a:xfrm>
            <a:off x="4876800" y="5105400"/>
            <a:ext cx="3886200" cy="969963"/>
          </a:xfrm>
          <a:prstGeom prst="rect">
            <a:avLst/>
          </a:prstGeom>
          <a:noFill/>
          <a:ln w="9525">
            <a:noFill/>
            <a:miter lim="800000"/>
            <a:headEnd/>
            <a:tailEnd/>
          </a:ln>
        </p:spPr>
        <p:txBody>
          <a:bodyPr>
            <a:spAutoFit/>
          </a:bodyPr>
          <a:lstStyle/>
          <a:p>
            <a:pPr algn="ctr">
              <a:lnSpc>
                <a:spcPct val="80000"/>
              </a:lnSpc>
              <a:spcBef>
                <a:spcPct val="20000"/>
              </a:spcBef>
            </a:pPr>
            <a:r>
              <a:rPr lang="en-US" sz="3200"/>
              <a:t>involves a judgment</a:t>
            </a:r>
          </a:p>
          <a:p>
            <a:pPr algn="ctr">
              <a:lnSpc>
                <a:spcPct val="80000"/>
              </a:lnSpc>
              <a:spcBef>
                <a:spcPct val="20000"/>
              </a:spcBef>
            </a:pPr>
            <a:r>
              <a:rPr lang="en-US" sz="3200"/>
              <a:t>or assumption</a:t>
            </a:r>
          </a:p>
        </p:txBody>
      </p:sp>
      <p:pic>
        <p:nvPicPr>
          <p:cNvPr id="111621" name="Picture 5" descr="Shrodinger's cat"/>
          <p:cNvPicPr>
            <a:picLocks noChangeAspect="1" noChangeArrowheads="1"/>
          </p:cNvPicPr>
          <p:nvPr/>
        </p:nvPicPr>
        <p:blipFill>
          <a:blip r:embed="rId5" cstate="print"/>
          <a:srcRect/>
          <a:stretch>
            <a:fillRect/>
          </a:stretch>
        </p:blipFill>
        <p:spPr bwMode="auto">
          <a:xfrm>
            <a:off x="2636838" y="1676400"/>
            <a:ext cx="2971800" cy="2813050"/>
          </a:xfrm>
          <a:prstGeom prst="rect">
            <a:avLst/>
          </a:prstGeom>
          <a:noFill/>
          <a:ln w="9525">
            <a:noFill/>
            <a:miter lim="800000"/>
            <a:headEnd/>
            <a:tailEnd/>
          </a:ln>
        </p:spPr>
      </p:pic>
      <p:sp>
        <p:nvSpPr>
          <p:cNvPr id="543750" name="Rectangle 6"/>
          <p:cNvSpPr>
            <a:spLocks noChangeArrowheads="1"/>
          </p:cNvSpPr>
          <p:nvPr/>
        </p:nvSpPr>
        <p:spPr bwMode="auto">
          <a:xfrm>
            <a:off x="609600" y="5105400"/>
            <a:ext cx="2971800" cy="969963"/>
          </a:xfrm>
          <a:prstGeom prst="rect">
            <a:avLst/>
          </a:prstGeom>
          <a:noFill/>
          <a:ln w="9525">
            <a:noFill/>
            <a:miter lim="800000"/>
            <a:headEnd/>
            <a:tailEnd/>
          </a:ln>
        </p:spPr>
        <p:txBody>
          <a:bodyPr>
            <a:spAutoFit/>
          </a:bodyPr>
          <a:lstStyle/>
          <a:p>
            <a:pPr algn="ctr">
              <a:lnSpc>
                <a:spcPct val="80000"/>
              </a:lnSpc>
              <a:spcBef>
                <a:spcPct val="20000"/>
              </a:spcBef>
            </a:pPr>
            <a:r>
              <a:rPr lang="en-US" sz="3200"/>
              <a:t>uses the five</a:t>
            </a:r>
          </a:p>
          <a:p>
            <a:pPr algn="ctr">
              <a:lnSpc>
                <a:spcPct val="80000"/>
              </a:lnSpc>
              <a:spcBef>
                <a:spcPct val="20000"/>
              </a:spcBef>
            </a:pPr>
            <a:r>
              <a:rPr lang="en-US" sz="3200"/>
              <a:t>senses</a:t>
            </a:r>
          </a:p>
        </p:txBody>
      </p:sp>
      <p:pic>
        <p:nvPicPr>
          <p:cNvPr id="543753"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152400" y="5562600"/>
            <a:ext cx="304800" cy="304800"/>
          </a:xfrm>
          <a:prstGeom prst="rect">
            <a:avLst/>
          </a:prstGeom>
          <a:noFill/>
          <a:ln w="9525">
            <a:noFill/>
            <a:miter lim="800000"/>
            <a:headEnd/>
            <a:tailEnd/>
          </a:ln>
        </p:spPr>
      </p:pic>
      <p:sp>
        <p:nvSpPr>
          <p:cNvPr id="111624" name="AutoShape 10">
            <a:hlinkClick r:id="rId7"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6744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Effect transition="in" filter="dissolve">
                                      <p:cBhvr>
                                        <p:cTn id="7" dur="1000"/>
                                        <p:tgtEl>
                                          <p:spTgt spid="543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43750"/>
                                        </p:tgtEl>
                                        <p:attrNameLst>
                                          <p:attrName>style.visibility</p:attrName>
                                        </p:attrNameLst>
                                      </p:cBhvr>
                                      <p:to>
                                        <p:strVal val="visible"/>
                                      </p:to>
                                    </p:set>
                                    <p:anim calcmode="lin" valueType="num">
                                      <p:cBhvr additive="base">
                                        <p:cTn id="12" dur="1000" fill="hold"/>
                                        <p:tgtEl>
                                          <p:spTgt spid="543750"/>
                                        </p:tgtEl>
                                        <p:attrNameLst>
                                          <p:attrName>ppt_x</p:attrName>
                                        </p:attrNameLst>
                                      </p:cBhvr>
                                      <p:tavLst>
                                        <p:tav tm="0">
                                          <p:val>
                                            <p:strVal val="0-#ppt_w/2"/>
                                          </p:val>
                                        </p:tav>
                                        <p:tav tm="100000">
                                          <p:val>
                                            <p:strVal val="#ppt_x"/>
                                          </p:val>
                                        </p:tav>
                                      </p:tavLst>
                                    </p:anim>
                                    <p:anim calcmode="lin" valueType="num">
                                      <p:cBhvr additive="base">
                                        <p:cTn id="13" dur="1000" fill="hold"/>
                                        <p:tgtEl>
                                          <p:spTgt spid="54375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43748"/>
                                        </p:tgtEl>
                                        <p:attrNameLst>
                                          <p:attrName>style.visibility</p:attrName>
                                        </p:attrNameLst>
                                      </p:cBhvr>
                                      <p:to>
                                        <p:strVal val="visible"/>
                                      </p:to>
                                    </p:set>
                                    <p:anim calcmode="lin" valueType="num">
                                      <p:cBhvr additive="base">
                                        <p:cTn id="16" dur="1000" fill="hold"/>
                                        <p:tgtEl>
                                          <p:spTgt spid="543748"/>
                                        </p:tgtEl>
                                        <p:attrNameLst>
                                          <p:attrName>ppt_x</p:attrName>
                                        </p:attrNameLst>
                                      </p:cBhvr>
                                      <p:tavLst>
                                        <p:tav tm="0">
                                          <p:val>
                                            <p:strVal val="1+#ppt_w/2"/>
                                          </p:val>
                                        </p:tav>
                                        <p:tav tm="100000">
                                          <p:val>
                                            <p:strVal val="#ppt_x"/>
                                          </p:val>
                                        </p:tav>
                                      </p:tavLst>
                                    </p:anim>
                                    <p:anim calcmode="lin" valueType="num">
                                      <p:cBhvr additive="base">
                                        <p:cTn id="17" dur="1000" fill="hold"/>
                                        <p:tgtEl>
                                          <p:spTgt spid="54374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2902" fill="hold"/>
                                        <p:tgtEl>
                                          <p:spTgt spid="5437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543753"/>
                </p:tgtEl>
              </p:cMediaNode>
            </p:audio>
          </p:childTnLst>
        </p:cTn>
      </p:par>
    </p:tnLst>
    <p:bldLst>
      <p:bldP spid="543748" grpId="0"/>
      <p:bldP spid="5437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09600" y="206375"/>
            <a:ext cx="7772400" cy="1470025"/>
          </a:xfrm>
        </p:spPr>
        <p:txBody>
          <a:bodyPr/>
          <a:lstStyle/>
          <a:p>
            <a:pPr eaLnBrk="1" hangingPunct="1"/>
            <a:r>
              <a:rPr lang="en-US" sz="4000" b="1" i="1"/>
              <a:t>The Skeptical Chemist</a:t>
            </a:r>
          </a:p>
        </p:txBody>
      </p:sp>
      <p:sp>
        <p:nvSpPr>
          <p:cNvPr id="1028" name="AutoShape 3">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029" name="Text Box 4"/>
          <p:cNvSpPr txBox="1">
            <a:spLocks noChangeArrowheads="1"/>
          </p:cNvSpPr>
          <p:nvPr/>
        </p:nvSpPr>
        <p:spPr bwMode="auto">
          <a:xfrm>
            <a:off x="6724650" y="4891088"/>
            <a:ext cx="1504950" cy="366712"/>
          </a:xfrm>
          <a:prstGeom prst="rect">
            <a:avLst/>
          </a:prstGeom>
          <a:noFill/>
          <a:ln w="9525">
            <a:noFill/>
            <a:miter lim="800000"/>
            <a:headEnd/>
            <a:tailEnd/>
          </a:ln>
        </p:spPr>
        <p:txBody>
          <a:bodyPr wrap="none">
            <a:spAutoFit/>
          </a:bodyPr>
          <a:lstStyle/>
          <a:p>
            <a:r>
              <a:rPr lang="en-US" sz="1800"/>
              <a:t>Robert Boyle</a:t>
            </a:r>
          </a:p>
        </p:txBody>
      </p:sp>
      <p:sp>
        <p:nvSpPr>
          <p:cNvPr id="827397" name="Text Box 5"/>
          <p:cNvSpPr txBox="1">
            <a:spLocks noChangeArrowheads="1"/>
          </p:cNvSpPr>
          <p:nvPr/>
        </p:nvSpPr>
        <p:spPr bwMode="auto">
          <a:xfrm>
            <a:off x="639763" y="1828800"/>
            <a:ext cx="3759200" cy="457200"/>
          </a:xfrm>
          <a:prstGeom prst="rect">
            <a:avLst/>
          </a:prstGeom>
          <a:noFill/>
          <a:ln w="9525">
            <a:noFill/>
            <a:miter lim="800000"/>
            <a:headEnd/>
            <a:tailEnd/>
          </a:ln>
        </p:spPr>
        <p:txBody>
          <a:bodyPr wrap="none">
            <a:spAutoFit/>
          </a:bodyPr>
          <a:lstStyle/>
          <a:p>
            <a:r>
              <a:rPr lang="en-US"/>
              <a:t>In “</a:t>
            </a:r>
            <a:r>
              <a:rPr lang="en-US" i="1"/>
              <a:t>The Sceptical Chymist”</a:t>
            </a:r>
            <a:endParaRPr lang="en-US"/>
          </a:p>
        </p:txBody>
      </p:sp>
      <p:sp>
        <p:nvSpPr>
          <p:cNvPr id="1031" name="Text Box 6"/>
          <p:cNvSpPr txBox="1">
            <a:spLocks noChangeArrowheads="1"/>
          </p:cNvSpPr>
          <p:nvPr/>
        </p:nvSpPr>
        <p:spPr bwMode="auto">
          <a:xfrm>
            <a:off x="669925" y="3316288"/>
            <a:ext cx="184150" cy="457200"/>
          </a:xfrm>
          <a:prstGeom prst="rect">
            <a:avLst/>
          </a:prstGeom>
          <a:noFill/>
          <a:ln w="9525">
            <a:noFill/>
            <a:miter lim="800000"/>
            <a:headEnd/>
            <a:tailEnd/>
          </a:ln>
        </p:spPr>
        <p:txBody>
          <a:bodyPr wrap="none">
            <a:spAutoFit/>
          </a:bodyPr>
          <a:lstStyle/>
          <a:p>
            <a:endParaRPr lang="en-US"/>
          </a:p>
        </p:txBody>
      </p:sp>
      <p:sp>
        <p:nvSpPr>
          <p:cNvPr id="827399" name="Text Box 7"/>
          <p:cNvSpPr txBox="1">
            <a:spLocks noChangeArrowheads="1"/>
          </p:cNvSpPr>
          <p:nvPr/>
        </p:nvSpPr>
        <p:spPr bwMode="auto">
          <a:xfrm>
            <a:off x="723900" y="3155950"/>
            <a:ext cx="5421313" cy="1187450"/>
          </a:xfrm>
          <a:prstGeom prst="rect">
            <a:avLst/>
          </a:prstGeom>
          <a:noFill/>
          <a:ln w="9525">
            <a:noFill/>
            <a:miter lim="800000"/>
            <a:headEnd/>
            <a:tailEnd/>
          </a:ln>
          <a:effectLst/>
        </p:spPr>
        <p:txBody>
          <a:bodyPr wrap="none">
            <a:spAutoFit/>
          </a:bodyPr>
          <a:lstStyle/>
          <a:p>
            <a:pPr>
              <a:defRPr/>
            </a:pPr>
            <a:r>
              <a:rPr lang="en-US"/>
              <a:t>Boyle stated that </a:t>
            </a:r>
            <a:r>
              <a:rPr lang="en-US">
                <a:solidFill>
                  <a:srgbClr val="990000"/>
                </a:solidFill>
                <a:effectLst>
                  <a:outerShdw blurRad="38100" dist="38100" dir="2700000" algn="tl">
                    <a:srgbClr val="C0C0C0"/>
                  </a:outerShdw>
                </a:effectLst>
              </a:rPr>
              <a:t>scientific speculation</a:t>
            </a:r>
            <a:r>
              <a:rPr lang="en-US"/>
              <a:t> </a:t>
            </a:r>
          </a:p>
          <a:p>
            <a:pPr>
              <a:defRPr/>
            </a:pPr>
            <a:r>
              <a:rPr lang="en-US"/>
              <a:t>was worthless unless it was supported</a:t>
            </a:r>
          </a:p>
          <a:p>
            <a:pPr>
              <a:defRPr/>
            </a:pPr>
            <a:r>
              <a:rPr lang="en-US"/>
              <a:t>by </a:t>
            </a:r>
            <a:r>
              <a:rPr lang="en-US">
                <a:solidFill>
                  <a:srgbClr val="990000"/>
                </a:solidFill>
                <a:effectLst>
                  <a:outerShdw blurRad="38100" dist="38100" dir="2700000" algn="tl">
                    <a:srgbClr val="C0C0C0"/>
                  </a:outerShdw>
                </a:effectLst>
              </a:rPr>
              <a:t>experimental evidence</a:t>
            </a:r>
            <a:r>
              <a:rPr lang="en-US"/>
              <a:t>.</a:t>
            </a:r>
          </a:p>
        </p:txBody>
      </p:sp>
      <p:sp>
        <p:nvSpPr>
          <p:cNvPr id="827400" name="Text Box 8"/>
          <p:cNvSpPr txBox="1">
            <a:spLocks noChangeArrowheads="1"/>
          </p:cNvSpPr>
          <p:nvPr/>
        </p:nvSpPr>
        <p:spPr bwMode="auto">
          <a:xfrm>
            <a:off x="400050" y="5410200"/>
            <a:ext cx="8439150" cy="457200"/>
          </a:xfrm>
          <a:prstGeom prst="rect">
            <a:avLst/>
          </a:prstGeom>
          <a:noFill/>
          <a:ln w="9525">
            <a:noFill/>
            <a:miter lim="800000"/>
            <a:headEnd/>
            <a:tailEnd/>
          </a:ln>
          <a:effectLst/>
        </p:spPr>
        <p:txBody>
          <a:bodyPr wrap="none">
            <a:spAutoFit/>
          </a:bodyPr>
          <a:lstStyle/>
          <a:p>
            <a:pPr>
              <a:defRPr/>
            </a:pPr>
            <a:r>
              <a:rPr lang="en-US"/>
              <a:t>This principle led to the development of the </a:t>
            </a:r>
            <a:r>
              <a:rPr lang="en-US" i="1">
                <a:solidFill>
                  <a:srgbClr val="800000"/>
                </a:solidFill>
                <a:effectLst>
                  <a:outerShdw blurRad="38100" dist="38100" dir="2700000" algn="tl">
                    <a:srgbClr val="C0C0C0"/>
                  </a:outerShdw>
                </a:effectLst>
              </a:rPr>
              <a:t>scientific method</a:t>
            </a:r>
            <a:r>
              <a:rPr lang="en-US"/>
              <a:t>.</a:t>
            </a:r>
          </a:p>
        </p:txBody>
      </p:sp>
      <p:graphicFrame>
        <p:nvGraphicFramePr>
          <p:cNvPr id="1026" name="Object 9"/>
          <p:cNvGraphicFramePr>
            <a:graphicFrameLocks noChangeAspect="1"/>
          </p:cNvGraphicFramePr>
          <p:nvPr/>
        </p:nvGraphicFramePr>
        <p:xfrm>
          <a:off x="6324600" y="1600200"/>
          <a:ext cx="2454275" cy="3276600"/>
        </p:xfrm>
        <a:graphic>
          <a:graphicData uri="http://schemas.openxmlformats.org/presentationml/2006/ole">
            <mc:AlternateContent xmlns:mc="http://schemas.openxmlformats.org/markup-compatibility/2006">
              <mc:Choice xmlns:v="urn:schemas-microsoft-com:vml" Requires="v">
                <p:oleObj spid="_x0000_s13324" name="Bitmap Image" r:id="rId5" imgW="3200000" imgH="4114286" progId="Paint.Picture">
                  <p:embed/>
                </p:oleObj>
              </mc:Choice>
              <mc:Fallback>
                <p:oleObj name="Bitmap Image" r:id="rId5" imgW="3200000" imgH="411428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600200"/>
                        <a:ext cx="2454275" cy="3276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7402" name="Text Box 10"/>
          <p:cNvSpPr txBox="1">
            <a:spLocks noChangeArrowheads="1"/>
          </p:cNvSpPr>
          <p:nvPr/>
        </p:nvSpPr>
        <p:spPr bwMode="auto">
          <a:xfrm>
            <a:off x="3200400" y="2322513"/>
            <a:ext cx="844550" cy="366712"/>
          </a:xfrm>
          <a:prstGeom prst="rect">
            <a:avLst/>
          </a:prstGeom>
          <a:noFill/>
          <a:ln w="9525">
            <a:noFill/>
            <a:miter lim="800000"/>
            <a:headEnd/>
            <a:tailEnd/>
          </a:ln>
        </p:spPr>
        <p:txBody>
          <a:bodyPr wrap="none">
            <a:spAutoFit/>
          </a:bodyPr>
          <a:lstStyle/>
          <a:p>
            <a:r>
              <a:rPr lang="en-US" sz="1800"/>
              <a:t>(1661)</a:t>
            </a:r>
          </a:p>
        </p:txBody>
      </p:sp>
    </p:spTree>
    <p:extLst>
      <p:ext uri="{BB962C8B-B14F-4D97-AF65-F5344CB8AC3E}">
        <p14:creationId xmlns:p14="http://schemas.microsoft.com/office/powerpoint/2010/main" val="33063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7397"/>
                                        </p:tgtEl>
                                        <p:attrNameLst>
                                          <p:attrName>style.visibility</p:attrName>
                                        </p:attrNameLst>
                                      </p:cBhvr>
                                      <p:to>
                                        <p:strVal val="visible"/>
                                      </p:to>
                                    </p:set>
                                    <p:anim calcmode="lin" valueType="num">
                                      <p:cBhvr>
                                        <p:cTn id="7" dur="500" fill="hold"/>
                                        <p:tgtEl>
                                          <p:spTgt spid="827397"/>
                                        </p:tgtEl>
                                        <p:attrNameLst>
                                          <p:attrName>ppt_w</p:attrName>
                                        </p:attrNameLst>
                                      </p:cBhvr>
                                      <p:tavLst>
                                        <p:tav tm="0">
                                          <p:val>
                                            <p:fltVal val="0"/>
                                          </p:val>
                                        </p:tav>
                                        <p:tav tm="100000">
                                          <p:val>
                                            <p:strVal val="#ppt_w"/>
                                          </p:val>
                                        </p:tav>
                                      </p:tavLst>
                                    </p:anim>
                                    <p:anim calcmode="lin" valueType="num">
                                      <p:cBhvr>
                                        <p:cTn id="8" dur="500" fill="hold"/>
                                        <p:tgtEl>
                                          <p:spTgt spid="827397"/>
                                        </p:tgtEl>
                                        <p:attrNameLst>
                                          <p:attrName>ppt_h</p:attrName>
                                        </p:attrNameLst>
                                      </p:cBhvr>
                                      <p:tavLst>
                                        <p:tav tm="0">
                                          <p:val>
                                            <p:fltVal val="0"/>
                                          </p:val>
                                        </p:tav>
                                        <p:tav tm="100000">
                                          <p:val>
                                            <p:strVal val="#ppt_h"/>
                                          </p:val>
                                        </p:tav>
                                      </p:tavLst>
                                    </p:anim>
                                  </p:childTnLst>
                                </p:cTn>
                              </p:par>
                              <p:par>
                                <p:cTn id="9" presetID="47" presetClass="entr" presetSubtype="0" fill="hold" grpId="0" nodeType="withEffect">
                                  <p:stCondLst>
                                    <p:cond delay="0"/>
                                  </p:stCondLst>
                                  <p:childTnLst>
                                    <p:set>
                                      <p:cBhvr>
                                        <p:cTn id="10" dur="1" fill="hold">
                                          <p:stCondLst>
                                            <p:cond delay="0"/>
                                          </p:stCondLst>
                                        </p:cTn>
                                        <p:tgtEl>
                                          <p:spTgt spid="827402"/>
                                        </p:tgtEl>
                                        <p:attrNameLst>
                                          <p:attrName>style.visibility</p:attrName>
                                        </p:attrNameLst>
                                      </p:cBhvr>
                                      <p:to>
                                        <p:strVal val="visible"/>
                                      </p:to>
                                    </p:set>
                                    <p:animEffect transition="in" filter="fade">
                                      <p:cBhvr>
                                        <p:cTn id="11" dur="1000"/>
                                        <p:tgtEl>
                                          <p:spTgt spid="827402"/>
                                        </p:tgtEl>
                                      </p:cBhvr>
                                    </p:animEffect>
                                    <p:anim calcmode="lin" valueType="num">
                                      <p:cBhvr>
                                        <p:cTn id="12" dur="1000" fill="hold"/>
                                        <p:tgtEl>
                                          <p:spTgt spid="827402"/>
                                        </p:tgtEl>
                                        <p:attrNameLst>
                                          <p:attrName>ppt_x</p:attrName>
                                        </p:attrNameLst>
                                      </p:cBhvr>
                                      <p:tavLst>
                                        <p:tav tm="0">
                                          <p:val>
                                            <p:strVal val="#ppt_x"/>
                                          </p:val>
                                        </p:tav>
                                        <p:tav tm="100000">
                                          <p:val>
                                            <p:strVal val="#ppt_x"/>
                                          </p:val>
                                        </p:tav>
                                      </p:tavLst>
                                    </p:anim>
                                    <p:anim calcmode="lin" valueType="num">
                                      <p:cBhvr>
                                        <p:cTn id="13" dur="1000" fill="hold"/>
                                        <p:tgtEl>
                                          <p:spTgt spid="82740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27399"/>
                                        </p:tgtEl>
                                        <p:attrNameLst>
                                          <p:attrName>style.visibility</p:attrName>
                                        </p:attrNameLst>
                                      </p:cBhvr>
                                      <p:to>
                                        <p:strVal val="visible"/>
                                      </p:to>
                                    </p:set>
                                    <p:animEffect transition="in" filter="fade">
                                      <p:cBhvr>
                                        <p:cTn id="18" dur="1000"/>
                                        <p:tgtEl>
                                          <p:spTgt spid="827399"/>
                                        </p:tgtEl>
                                      </p:cBhvr>
                                    </p:animEffect>
                                    <p:anim calcmode="lin" valueType="num">
                                      <p:cBhvr>
                                        <p:cTn id="19" dur="1000" fill="hold"/>
                                        <p:tgtEl>
                                          <p:spTgt spid="827399"/>
                                        </p:tgtEl>
                                        <p:attrNameLst>
                                          <p:attrName>ppt_x</p:attrName>
                                        </p:attrNameLst>
                                      </p:cBhvr>
                                      <p:tavLst>
                                        <p:tav tm="0">
                                          <p:val>
                                            <p:strVal val="#ppt_x"/>
                                          </p:val>
                                        </p:tav>
                                        <p:tav tm="100000">
                                          <p:val>
                                            <p:strVal val="#ppt_x"/>
                                          </p:val>
                                        </p:tav>
                                      </p:tavLst>
                                    </p:anim>
                                    <p:anim calcmode="lin" valueType="num">
                                      <p:cBhvr>
                                        <p:cTn id="20" dur="1000" fill="hold"/>
                                        <p:tgtEl>
                                          <p:spTgt spid="82739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27400"/>
                                        </p:tgtEl>
                                        <p:attrNameLst>
                                          <p:attrName>style.visibility</p:attrName>
                                        </p:attrNameLst>
                                      </p:cBhvr>
                                      <p:to>
                                        <p:strVal val="visible"/>
                                      </p:to>
                                    </p:set>
                                    <p:animEffect transition="in" filter="fade">
                                      <p:cBhvr>
                                        <p:cTn id="25" dur="1000"/>
                                        <p:tgtEl>
                                          <p:spTgt spid="827400"/>
                                        </p:tgtEl>
                                      </p:cBhvr>
                                    </p:animEffect>
                                    <p:anim calcmode="lin" valueType="num">
                                      <p:cBhvr>
                                        <p:cTn id="26" dur="1000" fill="hold"/>
                                        <p:tgtEl>
                                          <p:spTgt spid="827400"/>
                                        </p:tgtEl>
                                        <p:attrNameLst>
                                          <p:attrName>ppt_x</p:attrName>
                                        </p:attrNameLst>
                                      </p:cBhvr>
                                      <p:tavLst>
                                        <p:tav tm="0">
                                          <p:val>
                                            <p:strVal val="#ppt_x"/>
                                          </p:val>
                                        </p:tav>
                                        <p:tav tm="100000">
                                          <p:val>
                                            <p:strVal val="#ppt_x"/>
                                          </p:val>
                                        </p:tav>
                                      </p:tavLst>
                                    </p:anim>
                                    <p:anim calcmode="lin" valueType="num">
                                      <p:cBhvr>
                                        <p:cTn id="27" dur="1000" fill="hold"/>
                                        <p:tgtEl>
                                          <p:spTgt spid="827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7" grpId="0"/>
      <p:bldP spid="827399" grpId="0"/>
      <p:bldP spid="827400" grpId="0"/>
      <p:bldP spid="82740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4867</TotalTime>
  <Words>2828</Words>
  <Application>Microsoft Office PowerPoint</Application>
  <PresentationFormat>On-screen Show (4:3)</PresentationFormat>
  <Paragraphs>463</Paragraphs>
  <Slides>34</Slides>
  <Notes>34</Notes>
  <HiddenSlides>0</HiddenSlides>
  <MMClips>5</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4" baseType="lpstr">
      <vt:lpstr>Arial</vt:lpstr>
      <vt:lpstr>Calibri</vt:lpstr>
      <vt:lpstr>Old English Text MT</vt:lpstr>
      <vt:lpstr>Symbol</vt:lpstr>
      <vt:lpstr>Times New Roman</vt:lpstr>
      <vt:lpstr>Viner Hand ITC</vt:lpstr>
      <vt:lpstr>Wingdings</vt:lpstr>
      <vt:lpstr>Office Theme</vt:lpstr>
      <vt:lpstr>Bitmap Image</vt:lpstr>
      <vt:lpstr>Chart</vt:lpstr>
      <vt:lpstr>Science</vt:lpstr>
      <vt:lpstr>The Functions of Science</vt:lpstr>
      <vt:lpstr>Pure Science</vt:lpstr>
      <vt:lpstr>Applied Science</vt:lpstr>
      <vt:lpstr>Corning Glass</vt:lpstr>
      <vt:lpstr>How does scientific knowledge advance?</vt:lpstr>
      <vt:lpstr>The Scientific Method</vt:lpstr>
      <vt:lpstr>PowerPoint Presentation</vt:lpstr>
      <vt:lpstr>The Skeptical Chemist</vt:lpstr>
      <vt:lpstr>PowerPoint Presentation</vt:lpstr>
      <vt:lpstr>Data</vt:lpstr>
      <vt:lpstr>Parts of the Scientific Method</vt:lpstr>
      <vt:lpstr>Scientific Law vs.  Scientific Theory</vt:lpstr>
      <vt:lpstr>Experiments</vt:lpstr>
      <vt:lpstr>Theory vs. Natural Law</vt:lpstr>
      <vt:lpstr>What is Chemistry?</vt:lpstr>
      <vt:lpstr>How to Succeed in Chemistry</vt:lpstr>
      <vt:lpstr>Areas of Chemistry</vt:lpstr>
      <vt:lpstr>Graphs</vt:lpstr>
      <vt:lpstr>Bar Graph</vt:lpstr>
      <vt:lpstr>Pie Graph </vt:lpstr>
      <vt:lpstr>Line Graph</vt:lpstr>
      <vt:lpstr>Elements of a “good” line graph</vt:lpstr>
      <vt:lpstr> Basic Concepts in Chemistry  </vt:lpstr>
      <vt:lpstr>PowerPoint Presentation</vt:lpstr>
      <vt:lpstr>PowerPoint Presentation</vt:lpstr>
      <vt:lpstr>PowerPoint Presentation</vt:lpstr>
      <vt:lpstr>PowerPoint Presentation</vt:lpstr>
      <vt:lpstr>The Metric System</vt:lpstr>
      <vt:lpstr>PowerPoint Presentation</vt:lpstr>
      <vt:lpstr>SI System</vt:lpstr>
      <vt:lpstr>A Common System for Trade</vt:lpstr>
      <vt:lpstr>The International System of Units</vt:lpstr>
      <vt:lpstr>Prefixes in the SI System</vt:lpstr>
    </vt:vector>
  </TitlesOfParts>
  <Company>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John Gilbert</cp:lastModifiedBy>
  <cp:revision>14</cp:revision>
  <dcterms:created xsi:type="dcterms:W3CDTF">2012-08-18T19:52:15Z</dcterms:created>
  <dcterms:modified xsi:type="dcterms:W3CDTF">2017-07-01T20:10:50Z</dcterms:modified>
</cp:coreProperties>
</file>